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64" r:id="rId1"/>
  </p:sldMasterIdLst>
  <p:notesMasterIdLst>
    <p:notesMasterId r:id="rId43"/>
  </p:notesMasterIdLst>
  <p:sldIdLst>
    <p:sldId id="256" r:id="rId2"/>
    <p:sldId id="257" r:id="rId3"/>
    <p:sldId id="258" r:id="rId4"/>
    <p:sldId id="259" r:id="rId5"/>
    <p:sldId id="260" r:id="rId6"/>
    <p:sldId id="261" r:id="rId7"/>
    <p:sldId id="262" r:id="rId8"/>
    <p:sldId id="290" r:id="rId9"/>
    <p:sldId id="291" r:id="rId10"/>
    <p:sldId id="292" r:id="rId11"/>
    <p:sldId id="293" r:id="rId12"/>
    <p:sldId id="294" r:id="rId13"/>
    <p:sldId id="295" r:id="rId14"/>
    <p:sldId id="296" r:id="rId15"/>
    <p:sldId id="297" r:id="rId16"/>
    <p:sldId id="264" r:id="rId17"/>
    <p:sldId id="265" r:id="rId18"/>
    <p:sldId id="266" r:id="rId19"/>
    <p:sldId id="267" r:id="rId20"/>
    <p:sldId id="269" r:id="rId21"/>
    <p:sldId id="273" r:id="rId22"/>
    <p:sldId id="274" r:id="rId23"/>
    <p:sldId id="275" r:id="rId24"/>
    <p:sldId id="268" r:id="rId25"/>
    <p:sldId id="270" r:id="rId26"/>
    <p:sldId id="271" r:id="rId27"/>
    <p:sldId id="272" r:id="rId28"/>
    <p:sldId id="285" r:id="rId29"/>
    <p:sldId id="286" r:id="rId30"/>
    <p:sldId id="276" r:id="rId31"/>
    <p:sldId id="277" r:id="rId32"/>
    <p:sldId id="278" r:id="rId33"/>
    <p:sldId id="279" r:id="rId34"/>
    <p:sldId id="280" r:id="rId35"/>
    <p:sldId id="281" r:id="rId36"/>
    <p:sldId id="282" r:id="rId37"/>
    <p:sldId id="283" r:id="rId38"/>
    <p:sldId id="287" r:id="rId39"/>
    <p:sldId id="284" r:id="rId40"/>
    <p:sldId id="288" r:id="rId41"/>
    <p:sldId id="28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10C74-45D6-4FFC-A483-C0FC67D312E2}"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0266C-0013-4F60-A2B8-A416E289A516}" type="slidenum">
              <a:rPr lang="en-US" smtClean="0"/>
              <a:t>‹#›</a:t>
            </a:fld>
            <a:endParaRPr lang="en-US"/>
          </a:p>
        </p:txBody>
      </p:sp>
    </p:spTree>
    <p:extLst>
      <p:ext uri="{BB962C8B-B14F-4D97-AF65-F5344CB8AC3E}">
        <p14:creationId xmlns:p14="http://schemas.microsoft.com/office/powerpoint/2010/main" val="3631033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37D18631-E985-4117-9069-E2A7575746E9}" type="datetime1">
              <a:rPr lang="en-US" smtClean="0"/>
              <a:t>5/15/2023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19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667FB4-6EA7-4699-A22B-0394EDFD5CAE}" type="datetime1">
              <a:rPr lang="en-US" smtClean="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84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FB667A7-4509-4F21-B210-6C240C3F1C43}" type="datetime1">
              <a:rPr lang="en-US" smtClean="0"/>
              <a:t>5/15/2023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6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DBD10-1959-4361-8414-B5158699BA80}" type="datetime1">
              <a:rPr lang="en-US" smtClean="0"/>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1843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CEC8810-73B0-45DD-9A79-61362BBDCEDF}" type="datetime1">
              <a:rPr lang="en-US" smtClean="0"/>
              <a:t>5/15/2023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908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85099F-E302-42C4-B1AA-E65845F307F5}"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95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937F81-453A-4E0D-BD8E-AC1EE9FF29D5}" type="datetime1">
              <a:rPr lang="en-US" smtClean="0"/>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566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11B3BA-31D6-43DF-9228-85247339511C}" type="datetime1">
              <a:rPr lang="en-US" smtClean="0"/>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64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AC1A3-752D-43BC-B179-869ECEC56500}" type="datetime1">
              <a:rPr lang="en-US" smtClean="0"/>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091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4180C9-E898-45E1-BBC1-7A036BE4D0DB}" type="datetime1">
              <a:rPr lang="en-US" smtClean="0"/>
              <a:t>5/15/2023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636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93F0F8-9EE5-4385-AC01-468233E7C4EC}" type="datetime1">
              <a:rPr lang="en-US" smtClean="0"/>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2580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7AF209B-2D00-432C-AE1F-B01BAFECBCDA}" type="datetime1">
              <a:rPr lang="en-US" smtClean="0"/>
              <a:t>5/15/2023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6197910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br>
              <a:rPr lang="en-US" dirty="0"/>
            </a:br>
            <a:r>
              <a:rPr lang="en-US" dirty="0"/>
              <a:t>Low noise amplifier(LNA)</a:t>
            </a:r>
          </a:p>
        </p:txBody>
      </p:sp>
      <p:sp>
        <p:nvSpPr>
          <p:cNvPr id="3" name="Subtitle 2"/>
          <p:cNvSpPr>
            <a:spLocks noGrp="1"/>
          </p:cNvSpPr>
          <p:nvPr>
            <p:ph type="subTitle" idx="1"/>
          </p:nvPr>
        </p:nvSpPr>
        <p:spPr/>
        <p:txBody>
          <a:bodyPr/>
          <a:lstStyle/>
          <a:p>
            <a:r>
              <a:rPr lang="en-US" dirty="0"/>
              <a:t>Design review</a:t>
            </a:r>
          </a:p>
        </p:txBody>
      </p:sp>
      <p:pic>
        <p:nvPicPr>
          <p:cNvPr id="4" name="Picture 3">
            <a:extLst>
              <a:ext uri="{FF2B5EF4-FFF2-40B4-BE49-F238E27FC236}">
                <a16:creationId xmlns:a16="http://schemas.microsoft.com/office/drawing/2014/main" id="{348939C8-3D38-495C-D34E-C66E9C229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7180" y="606142"/>
            <a:ext cx="653998" cy="932295"/>
          </a:xfrm>
          <a:prstGeom prst="rect">
            <a:avLst/>
          </a:prstGeom>
        </p:spPr>
      </p:pic>
      <p:pic>
        <p:nvPicPr>
          <p:cNvPr id="5" name="Picture 4">
            <a:extLst>
              <a:ext uri="{FF2B5EF4-FFF2-40B4-BE49-F238E27FC236}">
                <a16:creationId xmlns:a16="http://schemas.microsoft.com/office/drawing/2014/main" id="{0AAC275E-B5AA-0F34-9C2D-1B93B0208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88" y="616654"/>
            <a:ext cx="810705" cy="807551"/>
          </a:xfrm>
          <a:prstGeom prst="rect">
            <a:avLst/>
          </a:prstGeom>
        </p:spPr>
      </p:pic>
      <p:sp>
        <p:nvSpPr>
          <p:cNvPr id="6" name="TextBox 5">
            <a:extLst>
              <a:ext uri="{FF2B5EF4-FFF2-40B4-BE49-F238E27FC236}">
                <a16:creationId xmlns:a16="http://schemas.microsoft.com/office/drawing/2014/main" id="{A6538E0F-CF9B-38B0-F371-6D175C762453}"/>
              </a:ext>
            </a:extLst>
          </p:cNvPr>
          <p:cNvSpPr txBox="1"/>
          <p:nvPr/>
        </p:nvSpPr>
        <p:spPr>
          <a:xfrm>
            <a:off x="775061" y="3558989"/>
            <a:ext cx="9902119" cy="1077218"/>
          </a:xfrm>
          <a:prstGeom prst="rect">
            <a:avLst/>
          </a:prstGeom>
          <a:noFill/>
        </p:spPr>
        <p:txBody>
          <a:bodyPr wrap="square" rtlCol="0">
            <a:spAutoFit/>
          </a:bodyPr>
          <a:lstStyle/>
          <a:p>
            <a:r>
              <a:rPr lang="en-US" sz="3200" dirty="0"/>
              <a:t>Presented by:</a:t>
            </a:r>
            <a:br>
              <a:rPr lang="en-US" sz="3200" dirty="0"/>
            </a:br>
            <a:r>
              <a:rPr lang="en-US" sz="3200" dirty="0"/>
              <a:t> Khaled Ahmed Swilam</a:t>
            </a:r>
          </a:p>
        </p:txBody>
      </p:sp>
    </p:spTree>
    <p:extLst>
      <p:ext uri="{BB962C8B-B14F-4D97-AF65-F5344CB8AC3E}">
        <p14:creationId xmlns:p14="http://schemas.microsoft.com/office/powerpoint/2010/main" val="3886304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We then chose the value for the LM that maximize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r>
                      <a:rPr lang="en-US" b="0" i="0" smtClean="0">
                        <a:latin typeface="Cambria Math" panose="02040503050406030204" pitchFamily="18" charset="0"/>
                      </a:rPr>
                      <m:t>.</m:t>
                    </m:r>
                  </m:oMath>
                </a14:m>
                <a:endParaRPr lang="en-US" dirty="0"/>
              </a:p>
            </p:txBody>
          </p:sp>
        </mc:Choice>
        <mc:Fallback xmlns="">
          <p:sp>
            <p:nvSpPr>
              <p:cNvPr id="9" name="Content Placeholder 8">
                <a:extLst>
                  <a:ext uri="{FF2B5EF4-FFF2-40B4-BE49-F238E27FC236}">
                    <a16:creationId xmlns:a16="http://schemas.microsoft.com/office/drawing/2014/main" id="{DA3C05AA-67FC-D115-D1FE-244CE116614A}"/>
                  </a:ext>
                </a:extLst>
              </p:cNvPr>
              <p:cNvSpPr>
                <a:spLocks noGrp="1" noRot="1" noChangeAspect="1" noMove="1" noResize="1" noEditPoints="1" noAdjustHandles="1" noChangeArrowheads="1" noChangeShapeType="1" noTextEdit="1"/>
              </p:cNvSpPr>
              <p:nvPr>
                <p:ph sz="half" idx="1"/>
              </p:nvPr>
            </p:nvSpPr>
            <p:spPr>
              <a:blipFill>
                <a:blip r:embed="rId2"/>
                <a:stretch>
                  <a:fillRect l="-449"/>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618D06B8-8229-AAE4-ABBE-EDE4902C4E46}"/>
              </a:ext>
            </a:extLst>
          </p:cNvPr>
          <p:cNvPicPr>
            <a:picLocks noGrp="1" noChangeAspect="1"/>
          </p:cNvPicPr>
          <p:nvPr>
            <p:ph sz="half" idx="2"/>
          </p:nvPr>
        </p:nvPicPr>
        <p:blipFill>
          <a:blip r:embed="rId3"/>
          <a:stretch>
            <a:fillRect/>
          </a:stretch>
        </p:blipFill>
        <p:spPr>
          <a:xfrm>
            <a:off x="6188075" y="2312749"/>
            <a:ext cx="5422900" cy="3462815"/>
          </a:xfrm>
        </p:spPr>
      </p:pic>
    </p:spTree>
    <p:extLst>
      <p:ext uri="{BB962C8B-B14F-4D97-AF65-F5344CB8AC3E}">
        <p14:creationId xmlns:p14="http://schemas.microsoft.com/office/powerpoint/2010/main" val="53432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We then made the active matching by sweeping the width of the transistor to get </a:t>
                </a:r>
                <a14:m>
                  <m:oMath xmlns:m="http://schemas.openxmlformats.org/officeDocument/2006/math">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𝑚𝑖𝑛</m:t>
                        </m:r>
                      </m:sub>
                    </m:sSub>
                  </m:oMath>
                </a14:m>
                <a:r>
                  <a:rPr lang="en-US" dirty="0"/>
                  <a:t> and the width is 2*26*1u</a:t>
                </a:r>
              </a:p>
            </p:txBody>
          </p:sp>
        </mc:Choice>
        <mc:Fallback xmlns="">
          <p:sp>
            <p:nvSpPr>
              <p:cNvPr id="9" name="Content Placeholder 8">
                <a:extLst>
                  <a:ext uri="{FF2B5EF4-FFF2-40B4-BE49-F238E27FC236}">
                    <a16:creationId xmlns:a16="http://schemas.microsoft.com/office/drawing/2014/main" id="{DA3C05AA-67FC-D115-D1FE-244CE116614A}"/>
                  </a:ext>
                </a:extLst>
              </p:cNvPr>
              <p:cNvSpPr>
                <a:spLocks noGrp="1" noRot="1" noChangeAspect="1" noMove="1" noResize="1" noEditPoints="1" noAdjustHandles="1" noChangeArrowheads="1" noChangeShapeType="1" noTextEdit="1"/>
              </p:cNvSpPr>
              <p:nvPr>
                <p:ph sz="half" idx="1"/>
              </p:nvPr>
            </p:nvSpPr>
            <p:spPr>
              <a:blipFill>
                <a:blip r:embed="rId2"/>
                <a:stretch>
                  <a:fillRect l="-449" r="-2022"/>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9469F026-674A-7BF0-CBB5-6AC2216BD292}"/>
              </a:ext>
            </a:extLst>
          </p:cNvPr>
          <p:cNvPicPr>
            <a:picLocks noGrp="1" noChangeAspect="1"/>
          </p:cNvPicPr>
          <p:nvPr>
            <p:ph sz="half" idx="2"/>
          </p:nvPr>
        </p:nvPicPr>
        <p:blipFill>
          <a:blip r:embed="rId3"/>
          <a:stretch>
            <a:fillRect/>
          </a:stretch>
        </p:blipFill>
        <p:spPr>
          <a:xfrm>
            <a:off x="6188075" y="2312749"/>
            <a:ext cx="5422900" cy="3462815"/>
          </a:xfrm>
        </p:spPr>
      </p:pic>
    </p:spTree>
    <p:extLst>
      <p:ext uri="{BB962C8B-B14F-4D97-AF65-F5344CB8AC3E}">
        <p14:creationId xmlns:p14="http://schemas.microsoft.com/office/powerpoint/2010/main" val="260586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We then made the power matching using inductive degeneration and get its value to cancel the imaginary part of the input impedance.</a:t>
            </a:r>
          </a:p>
        </p:txBody>
      </p:sp>
      <p:pic>
        <p:nvPicPr>
          <p:cNvPr id="8" name="Content Placeholder 7">
            <a:extLst>
              <a:ext uri="{FF2B5EF4-FFF2-40B4-BE49-F238E27FC236}">
                <a16:creationId xmlns:a16="http://schemas.microsoft.com/office/drawing/2014/main" id="{6408399A-73A8-BE1F-D6BE-FCB8E8C888F5}"/>
              </a:ext>
            </a:extLst>
          </p:cNvPr>
          <p:cNvPicPr>
            <a:picLocks noGrp="1" noChangeAspect="1"/>
          </p:cNvPicPr>
          <p:nvPr>
            <p:ph sz="half" idx="2"/>
          </p:nvPr>
        </p:nvPicPr>
        <p:blipFill>
          <a:blip r:embed="rId2"/>
          <a:stretch>
            <a:fillRect/>
          </a:stretch>
        </p:blipFill>
        <p:spPr>
          <a:xfrm>
            <a:off x="6188075" y="2312749"/>
            <a:ext cx="5422900" cy="3462815"/>
          </a:xfrm>
        </p:spPr>
      </p:pic>
    </p:spTree>
    <p:extLst>
      <p:ext uri="{BB962C8B-B14F-4D97-AF65-F5344CB8AC3E}">
        <p14:creationId xmlns:p14="http://schemas.microsoft.com/office/powerpoint/2010/main" val="228620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We then used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oMath>
                </a14:m>
                <a:r>
                  <a:rPr lang="en-US" dirty="0"/>
                  <a:t> to make the real part of the input impedance equals 50 </a:t>
                </a:r>
                <a14:m>
                  <m:oMath xmlns:m="http://schemas.openxmlformats.org/officeDocument/2006/math">
                    <m:r>
                      <m:rPr>
                        <m:sty m:val="p"/>
                      </m:rPr>
                      <a:rPr lang="en-US" b="0" i="0" smtClean="0">
                        <a:latin typeface="Cambria Math" panose="02040503050406030204" pitchFamily="18" charset="0"/>
                      </a:rPr>
                      <m:t>Ω</m:t>
                    </m:r>
                  </m:oMath>
                </a14:m>
                <a:r>
                  <a:rPr lang="en-US" dirty="0"/>
                  <a:t>.</a:t>
                </a:r>
              </a:p>
            </p:txBody>
          </p:sp>
        </mc:Choice>
        <mc:Fallback xmlns="">
          <p:sp>
            <p:nvSpPr>
              <p:cNvPr id="9" name="Content Placeholder 8">
                <a:extLst>
                  <a:ext uri="{FF2B5EF4-FFF2-40B4-BE49-F238E27FC236}">
                    <a16:creationId xmlns:a16="http://schemas.microsoft.com/office/drawing/2014/main" id="{DA3C05AA-67FC-D115-D1FE-244CE116614A}"/>
                  </a:ext>
                </a:extLst>
              </p:cNvPr>
              <p:cNvSpPr>
                <a:spLocks noGrp="1" noRot="1" noChangeAspect="1" noMove="1" noResize="1" noEditPoints="1" noAdjustHandles="1" noChangeArrowheads="1" noChangeShapeType="1" noTextEdit="1"/>
              </p:cNvSpPr>
              <p:nvPr>
                <p:ph sz="half" idx="1"/>
              </p:nvPr>
            </p:nvSpPr>
            <p:spPr>
              <a:blipFill>
                <a:blip r:embed="rId2"/>
                <a:stretch>
                  <a:fillRect l="-449"/>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D121E27E-FDCD-BECE-EED0-84C764415C35}"/>
              </a:ext>
            </a:extLst>
          </p:cNvPr>
          <p:cNvPicPr>
            <a:picLocks noGrp="1" noChangeAspect="1"/>
          </p:cNvPicPr>
          <p:nvPr>
            <p:ph sz="half" idx="2"/>
          </p:nvPr>
        </p:nvPicPr>
        <p:blipFill>
          <a:blip r:embed="rId3"/>
          <a:stretch>
            <a:fillRect/>
          </a:stretch>
        </p:blipFill>
        <p:spPr>
          <a:xfrm>
            <a:off x="6096000" y="2105656"/>
            <a:ext cx="5422900" cy="3462815"/>
          </a:xfrm>
        </p:spPr>
      </p:pic>
    </p:spTree>
    <p:extLst>
      <p:ext uri="{BB962C8B-B14F-4D97-AF65-F5344CB8AC3E}">
        <p14:creationId xmlns:p14="http://schemas.microsoft.com/office/powerpoint/2010/main" val="272148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After finishing the </a:t>
            </a:r>
            <a:r>
              <a:rPr lang="en-US" dirty="0" err="1"/>
              <a:t>power&amp;noise</a:t>
            </a:r>
            <a:r>
              <a:rPr lang="en-US" dirty="0"/>
              <a:t> matching we turned to output matching, we used the biasing T network to match the output impedance, we </a:t>
            </a:r>
            <a:r>
              <a:rPr lang="en-US" dirty="0" err="1"/>
              <a:t>sweeped</a:t>
            </a:r>
            <a:r>
              <a:rPr lang="en-US" dirty="0"/>
              <a:t> the value of the choke inductor to cancel the imaginary part.</a:t>
            </a:r>
          </a:p>
        </p:txBody>
      </p:sp>
      <p:pic>
        <p:nvPicPr>
          <p:cNvPr id="8" name="Content Placeholder 7">
            <a:extLst>
              <a:ext uri="{FF2B5EF4-FFF2-40B4-BE49-F238E27FC236}">
                <a16:creationId xmlns:a16="http://schemas.microsoft.com/office/drawing/2014/main" id="{3CEC2E36-7009-A96C-F6F4-4835EC970057}"/>
              </a:ext>
            </a:extLst>
          </p:cNvPr>
          <p:cNvPicPr>
            <a:picLocks noGrp="1" noChangeAspect="1"/>
          </p:cNvPicPr>
          <p:nvPr>
            <p:ph sz="half" idx="2"/>
          </p:nvPr>
        </p:nvPicPr>
        <p:blipFill>
          <a:blip r:embed="rId2"/>
          <a:stretch>
            <a:fillRect/>
          </a:stretch>
        </p:blipFill>
        <p:spPr>
          <a:xfrm>
            <a:off x="6188075" y="2312749"/>
            <a:ext cx="5422900" cy="3462815"/>
          </a:xfrm>
        </p:spPr>
      </p:pic>
    </p:spTree>
    <p:extLst>
      <p:ext uri="{BB962C8B-B14F-4D97-AF65-F5344CB8AC3E}">
        <p14:creationId xmlns:p14="http://schemas.microsoft.com/office/powerpoint/2010/main" val="2304182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Then we </a:t>
                </a:r>
                <a:r>
                  <a:rPr lang="en-US" dirty="0" err="1"/>
                  <a:t>sweeped</a:t>
                </a:r>
                <a:r>
                  <a:rPr lang="en-US" dirty="0"/>
                  <a:t> the value of the load capacitor to achieve the output resistance equals to 50 </a:t>
                </a:r>
                <a14:m>
                  <m:oMath xmlns:m="http://schemas.openxmlformats.org/officeDocument/2006/math">
                    <m:r>
                      <m:rPr>
                        <m:sty m:val="p"/>
                      </m:rPr>
                      <a:rPr lang="en-US" b="0" i="0" smtClean="0">
                        <a:latin typeface="Cambria Math" panose="02040503050406030204" pitchFamily="18" charset="0"/>
                      </a:rPr>
                      <m:t>Ω</m:t>
                    </m:r>
                  </m:oMath>
                </a14:m>
                <a:endParaRPr lang="en-US" dirty="0"/>
              </a:p>
              <a:p>
                <a:pPr>
                  <a:buClr>
                    <a:schemeClr val="accent1"/>
                  </a:buClr>
                </a:pPr>
                <a:r>
                  <a:rPr lang="en-US" dirty="0"/>
                  <a:t>After that we put the components from the kit and made little change in the values to consider the </a:t>
                </a:r>
                <a:r>
                  <a:rPr lang="en-US" dirty="0" err="1"/>
                  <a:t>parasitics</a:t>
                </a:r>
                <a:r>
                  <a:rPr lang="en-US" dirty="0"/>
                  <a:t> in the actual components, and also after PEX we changed in the values to compensate the change specially in the LM which illuminate the capacitances between the 2 transistors.</a:t>
                </a:r>
              </a:p>
            </p:txBody>
          </p:sp>
        </mc:Choice>
        <mc:Fallback xmlns="">
          <p:sp>
            <p:nvSpPr>
              <p:cNvPr id="9" name="Content Placeholder 8">
                <a:extLst>
                  <a:ext uri="{FF2B5EF4-FFF2-40B4-BE49-F238E27FC236}">
                    <a16:creationId xmlns:a16="http://schemas.microsoft.com/office/drawing/2014/main" id="{DA3C05AA-67FC-D115-D1FE-244CE116614A}"/>
                  </a:ext>
                </a:extLst>
              </p:cNvPr>
              <p:cNvSpPr>
                <a:spLocks noGrp="1" noRot="1" noChangeAspect="1" noMove="1" noResize="1" noEditPoints="1" noAdjustHandles="1" noChangeArrowheads="1" noChangeShapeType="1" noTextEdit="1"/>
              </p:cNvSpPr>
              <p:nvPr>
                <p:ph sz="half" idx="1"/>
              </p:nvPr>
            </p:nvSpPr>
            <p:spPr>
              <a:blipFill>
                <a:blip r:embed="rId2"/>
                <a:stretch>
                  <a:fillRect l="-449"/>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A5DA2AB3-83BF-4B3C-6123-54F66B7A09AF}"/>
              </a:ext>
            </a:extLst>
          </p:cNvPr>
          <p:cNvPicPr>
            <a:picLocks noGrp="1" noChangeAspect="1"/>
          </p:cNvPicPr>
          <p:nvPr>
            <p:ph sz="half" idx="2"/>
          </p:nvPr>
        </p:nvPicPr>
        <p:blipFill>
          <a:blip r:embed="rId3"/>
          <a:stretch>
            <a:fillRect/>
          </a:stretch>
        </p:blipFill>
        <p:spPr>
          <a:xfrm>
            <a:off x="6188075" y="2312749"/>
            <a:ext cx="5422900" cy="3462815"/>
          </a:xfrm>
        </p:spPr>
      </p:pic>
    </p:spTree>
    <p:extLst>
      <p:ext uri="{BB962C8B-B14F-4D97-AF65-F5344CB8AC3E}">
        <p14:creationId xmlns:p14="http://schemas.microsoft.com/office/powerpoint/2010/main" val="45027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Test-bench review</a:t>
            </a:r>
          </a:p>
        </p:txBody>
      </p:sp>
      <p:sp>
        <p:nvSpPr>
          <p:cNvPr id="3" name="Content Placeholder 2"/>
          <p:cNvSpPr>
            <a:spLocks noGrp="1"/>
          </p:cNvSpPr>
          <p:nvPr>
            <p:ph idx="1"/>
          </p:nvPr>
        </p:nvSpPr>
        <p:spPr/>
        <p:txBody>
          <a:bodyPr/>
          <a:lstStyle/>
          <a:p>
            <a:pPr>
              <a:buClr>
                <a:schemeClr val="accent1"/>
              </a:buClr>
            </a:pPr>
            <a:r>
              <a:rPr lang="en-US" dirty="0"/>
              <a:t>At this part we are going to show our flow on cadence to design the LNA as discussed in the previous slides.</a:t>
            </a:r>
          </a:p>
          <a:p>
            <a:pPr>
              <a:buClr>
                <a:schemeClr val="accent1"/>
              </a:buClr>
            </a:pPr>
            <a:r>
              <a:rPr lang="en-US" dirty="0"/>
              <a:t>The next slide show our schematic used for the test-bench, this test-bench run dc analysis and S-Parameters analysis to get the input matching, output matching, NF, K factor, linearity and gain calculations and check their values after applying the RC extraction on the MOSFETS used.</a:t>
            </a:r>
          </a:p>
          <a:p>
            <a:pPr>
              <a:buClr>
                <a:schemeClr val="accent1"/>
              </a:buClr>
            </a:pPr>
            <a:r>
              <a:rPr lang="en-US" dirty="0"/>
              <a:t>This test-bench is used to run at first dc operating point, s-parameters analysis and linearity with different setups, for the following slides we will discuss all the results and comment on them.</a:t>
            </a:r>
          </a:p>
          <a:p>
            <a:pPr marL="0" indent="0">
              <a:buClr>
                <a:schemeClr val="accent1"/>
              </a:buClr>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79984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5" name="Content Placeholder 10">
            <a:extLst>
              <a:ext uri="{FF2B5EF4-FFF2-40B4-BE49-F238E27FC236}">
                <a16:creationId xmlns:a16="http://schemas.microsoft.com/office/drawing/2014/main" id="{221C2CEE-8473-D18D-36D9-BB1060E8746C}"/>
              </a:ext>
            </a:extLst>
          </p:cNvPr>
          <p:cNvPicPr>
            <a:picLocks noChangeAspect="1"/>
          </p:cNvPicPr>
          <p:nvPr/>
        </p:nvPicPr>
        <p:blipFill>
          <a:blip r:embed="rId2"/>
          <a:srcRect/>
          <a:stretch/>
        </p:blipFill>
        <p:spPr>
          <a:xfrm>
            <a:off x="-1" y="1185557"/>
            <a:ext cx="11372295" cy="4891309"/>
          </a:xfrm>
          <a:prstGeom prst="rect">
            <a:avLst/>
          </a:prstGeom>
        </p:spPr>
      </p:pic>
    </p:spTree>
    <p:extLst>
      <p:ext uri="{BB962C8B-B14F-4D97-AF65-F5344CB8AC3E}">
        <p14:creationId xmlns:p14="http://schemas.microsoft.com/office/powerpoint/2010/main" val="1366503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Dc operating point</a:t>
            </a:r>
          </a:p>
        </p:txBody>
      </p:sp>
      <p:sp>
        <p:nvSpPr>
          <p:cNvPr id="3" name="Content Placeholder 2"/>
          <p:cNvSpPr>
            <a:spLocks noGrp="1"/>
          </p:cNvSpPr>
          <p:nvPr>
            <p:ph idx="1"/>
          </p:nvPr>
        </p:nvSpPr>
        <p:spPr>
          <a:xfrm>
            <a:off x="581192" y="2180496"/>
            <a:ext cx="11029615" cy="4573001"/>
          </a:xfrm>
        </p:spPr>
        <p:txBody>
          <a:bodyPr/>
          <a:lstStyle/>
          <a:p>
            <a:pPr>
              <a:buClr>
                <a:schemeClr val="accent1"/>
              </a:buClr>
            </a:pPr>
            <a:r>
              <a:rPr lang="en-US" dirty="0"/>
              <a:t>Before going through the S-Parameters analysis the following table shows the design variables and their values also the next slide show the dc operating point.</a:t>
            </a:r>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a:p>
            <a:pPr>
              <a:buClr>
                <a:schemeClr val="accent1"/>
              </a:buCl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263499556"/>
                  </p:ext>
                </p:extLst>
              </p:nvPr>
            </p:nvGraphicFramePr>
            <p:xfrm>
              <a:off x="2031999" y="3045097"/>
              <a:ext cx="8128000" cy="3708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14708270"/>
                        </a:ext>
                      </a:extLst>
                    </a:gridCol>
                    <a:gridCol w="4064000">
                      <a:extLst>
                        <a:ext uri="{9D8B030D-6E8A-4147-A177-3AD203B41FA5}">
                          <a16:colId xmlns:a16="http://schemas.microsoft.com/office/drawing/2014/main" val="1878789520"/>
                        </a:ext>
                      </a:extLst>
                    </a:gridCol>
                  </a:tblGrid>
                  <a:tr h="370840">
                    <a:tc>
                      <a:txBody>
                        <a:bodyPr/>
                        <a:lstStyle/>
                        <a:p>
                          <a:pPr algn="ctr"/>
                          <a:r>
                            <a:rPr lang="en-US" dirty="0"/>
                            <a:t>Instance</a:t>
                          </a:r>
                          <a:r>
                            <a:rPr lang="en-US" baseline="0" dirty="0"/>
                            <a:t> name</a:t>
                          </a:r>
                          <a:endParaRPr lang="en-US" dirty="0"/>
                        </a:p>
                      </a:txBody>
                      <a:tcPr/>
                    </a:tc>
                    <a:tc>
                      <a:txBody>
                        <a:bodyPr/>
                        <a:lstStyle/>
                        <a:p>
                          <a:pPr algn="ctr"/>
                          <a:r>
                            <a:rPr lang="en-US" dirty="0"/>
                            <a:t>Used</a:t>
                          </a:r>
                          <a:r>
                            <a:rPr lang="en-US" baseline="0" dirty="0"/>
                            <a:t> value</a:t>
                          </a:r>
                          <a:endParaRPr lang="en-US" dirty="0"/>
                        </a:p>
                      </a:txBody>
                      <a:tcPr/>
                    </a:tc>
                    <a:extLst>
                      <a:ext uri="{0D108BD9-81ED-4DB2-BD59-A6C34878D82A}">
                        <a16:rowId xmlns:a16="http://schemas.microsoft.com/office/drawing/2014/main" val="2822892634"/>
                      </a:ext>
                    </a:extLst>
                  </a:tr>
                  <a:tr h="370840">
                    <a:tc>
                      <a:txBody>
                        <a:bodyPr/>
                        <a:lstStyle/>
                        <a:p>
                          <a:pPr algn="ctr"/>
                          <a:r>
                            <a:rPr lang="en-US" dirty="0"/>
                            <a:t>Input coupling cap </a:t>
                          </a:r>
                        </a:p>
                      </a:txBody>
                      <a:tcPr/>
                    </a:tc>
                    <a:tc>
                      <a:txBody>
                        <a:bodyPr/>
                        <a:lstStyle/>
                        <a:p>
                          <a:pPr algn="ctr"/>
                          <a:r>
                            <a:rPr lang="en-US" dirty="0"/>
                            <a:t>1.27p</a:t>
                          </a:r>
                        </a:p>
                      </a:txBody>
                      <a:tcPr/>
                    </a:tc>
                    <a:extLst>
                      <a:ext uri="{0D108BD9-81ED-4DB2-BD59-A6C34878D82A}">
                        <a16:rowId xmlns:a16="http://schemas.microsoft.com/office/drawing/2014/main" val="36913968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oMath>
                            </m:oMathPara>
                          </a14:m>
                          <a:endParaRPr lang="en-US" dirty="0"/>
                        </a:p>
                      </a:txBody>
                      <a:tcPr/>
                    </a:tc>
                    <a:tc>
                      <a:txBody>
                        <a:bodyPr/>
                        <a:lstStyle/>
                        <a:p>
                          <a:pPr algn="ctr"/>
                          <a:r>
                            <a:rPr lang="en-US" dirty="0"/>
                            <a:t>472.5p, Q=15</a:t>
                          </a:r>
                        </a:p>
                      </a:txBody>
                      <a:tcPr/>
                    </a:tc>
                    <a:extLst>
                      <a:ext uri="{0D108BD9-81ED-4DB2-BD59-A6C34878D82A}">
                        <a16:rowId xmlns:a16="http://schemas.microsoft.com/office/drawing/2014/main" val="256669069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oMath>
                            </m:oMathPara>
                          </a14:m>
                          <a:endParaRPr lang="en-US" dirty="0"/>
                        </a:p>
                      </a:txBody>
                      <a:tcPr/>
                    </a:tc>
                    <a:tc>
                      <a:txBody>
                        <a:bodyPr/>
                        <a:lstStyle/>
                        <a:p>
                          <a:pPr algn="ctr"/>
                          <a:r>
                            <a:rPr lang="en-US" dirty="0"/>
                            <a:t>111.5p, Q=15</a:t>
                          </a:r>
                        </a:p>
                      </a:txBody>
                      <a:tcPr/>
                    </a:tc>
                    <a:extLst>
                      <a:ext uri="{0D108BD9-81ED-4DB2-BD59-A6C34878D82A}">
                        <a16:rowId xmlns:a16="http://schemas.microsoft.com/office/drawing/2014/main" val="2894260723"/>
                      </a:ext>
                    </a:extLst>
                  </a:tr>
                  <a:tr h="370840">
                    <a:tc>
                      <a:txBody>
                        <a:bodyPr/>
                        <a:lstStyle/>
                        <a:p>
                          <a:pPr algn="ctr"/>
                          <a:r>
                            <a:rPr lang="en-US" dirty="0"/>
                            <a:t>Choke inductor</a:t>
                          </a:r>
                        </a:p>
                      </a:txBody>
                      <a:tcPr/>
                    </a:tc>
                    <a:tc>
                      <a:txBody>
                        <a:bodyPr/>
                        <a:lstStyle/>
                        <a:p>
                          <a:pPr algn="ctr"/>
                          <a:r>
                            <a:rPr lang="en-US" dirty="0"/>
                            <a:t>417.5p, Q=15</a:t>
                          </a:r>
                        </a:p>
                      </a:txBody>
                      <a:tcPr/>
                    </a:tc>
                    <a:extLst>
                      <a:ext uri="{0D108BD9-81ED-4DB2-BD59-A6C34878D82A}">
                        <a16:rowId xmlns:a16="http://schemas.microsoft.com/office/drawing/2014/main" val="2509112323"/>
                      </a:ext>
                    </a:extLst>
                  </a:tr>
                  <a:tr h="370840">
                    <a:tc>
                      <a:txBody>
                        <a:bodyPr/>
                        <a:lstStyle/>
                        <a:p>
                          <a:pPr algn="ctr"/>
                          <a:r>
                            <a:rPr lang="en-US" dirty="0" err="1"/>
                            <a:t>Input&amp;Cascode</a:t>
                          </a:r>
                          <a:r>
                            <a:rPr lang="en-US" dirty="0"/>
                            <a:t> transistors</a:t>
                          </a:r>
                        </a:p>
                      </a:txBody>
                      <a:tcPr/>
                    </a:tc>
                    <a:tc>
                      <a:txBody>
                        <a:bodyPr/>
                        <a:lstStyle/>
                        <a:p>
                          <a:pPr algn="ctr"/>
                          <a:r>
                            <a:rPr lang="en-US" dirty="0"/>
                            <a:t>2*26*1u</a:t>
                          </a:r>
                        </a:p>
                      </a:txBody>
                      <a:tcPr/>
                    </a:tc>
                    <a:extLst>
                      <a:ext uri="{0D108BD9-81ED-4DB2-BD59-A6C34878D82A}">
                        <a16:rowId xmlns:a16="http://schemas.microsoft.com/office/drawing/2014/main" val="1532929683"/>
                      </a:ext>
                    </a:extLst>
                  </a:tr>
                  <a:tr h="370840">
                    <a:tc>
                      <a:txBody>
                        <a:bodyPr/>
                        <a:lstStyle/>
                        <a:p>
                          <a:pPr algn="ctr"/>
                          <a:r>
                            <a:rPr lang="en-US" dirty="0"/>
                            <a:t>Load Cap </a:t>
                          </a:r>
                        </a:p>
                      </a:txBody>
                      <a:tcPr/>
                    </a:tc>
                    <a:tc>
                      <a:txBody>
                        <a:bodyPr/>
                        <a:lstStyle/>
                        <a:p>
                          <a:pPr algn="ctr"/>
                          <a:r>
                            <a:rPr lang="en-US" dirty="0"/>
                            <a:t>49f</a:t>
                          </a:r>
                        </a:p>
                      </a:txBody>
                      <a:tcPr/>
                    </a:tc>
                    <a:extLst>
                      <a:ext uri="{0D108BD9-81ED-4DB2-BD59-A6C34878D82A}">
                        <a16:rowId xmlns:a16="http://schemas.microsoft.com/office/drawing/2014/main" val="398773613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m:t>
                                    </m:r>
                                  </m:sub>
                                </m:sSub>
                              </m:oMath>
                            </m:oMathPara>
                          </a14:m>
                          <a:endParaRPr lang="en-US" dirty="0"/>
                        </a:p>
                      </a:txBody>
                      <a:tcPr/>
                    </a:tc>
                    <a:tc>
                      <a:txBody>
                        <a:bodyPr/>
                        <a:lstStyle/>
                        <a:p>
                          <a:pPr algn="ctr"/>
                          <a:r>
                            <a:rPr lang="en-US" dirty="0"/>
                            <a:t>143p, Q=15</a:t>
                          </a:r>
                        </a:p>
                      </a:txBody>
                      <a:tcPr/>
                    </a:tc>
                    <a:extLst>
                      <a:ext uri="{0D108BD9-81ED-4DB2-BD59-A6C34878D82A}">
                        <a16:rowId xmlns:a16="http://schemas.microsoft.com/office/drawing/2014/main" val="102066159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𝐹𝐵</m:t>
                                    </m:r>
                                  </m:sub>
                                </m:sSub>
                              </m:oMath>
                            </m:oMathPara>
                          </a14:m>
                          <a:endParaRPr lang="en-US" dirty="0"/>
                        </a:p>
                      </a:txBody>
                      <a:tcPr/>
                    </a:tc>
                    <a:tc>
                      <a:txBody>
                        <a:bodyPr/>
                        <a:lstStyle/>
                        <a:p>
                          <a:pPr algn="ctr"/>
                          <a:r>
                            <a:rPr lang="en-US" dirty="0"/>
                            <a:t>1k </a:t>
                          </a:r>
                        </a:p>
                      </a:txBody>
                      <a:tcPr/>
                    </a:tc>
                    <a:extLst>
                      <a:ext uri="{0D108BD9-81ED-4DB2-BD59-A6C34878D82A}">
                        <a16:rowId xmlns:a16="http://schemas.microsoft.com/office/drawing/2014/main" val="277949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𝐹𝐵</m:t>
                                    </m:r>
                                  </m:sub>
                                </m:sSub>
                              </m:oMath>
                            </m:oMathPara>
                          </a14:m>
                          <a:endParaRPr lang="en-US" dirty="0"/>
                        </a:p>
                      </a:txBody>
                      <a:tcPr/>
                    </a:tc>
                    <a:tc>
                      <a:txBody>
                        <a:bodyPr/>
                        <a:lstStyle/>
                        <a:p>
                          <a:pPr algn="ctr"/>
                          <a:r>
                            <a:rPr lang="en-US" dirty="0"/>
                            <a:t>5p</a:t>
                          </a:r>
                        </a:p>
                      </a:txBody>
                      <a:tcPr/>
                    </a:tc>
                    <a:extLst>
                      <a:ext uri="{0D108BD9-81ED-4DB2-BD59-A6C34878D82A}">
                        <a16:rowId xmlns:a16="http://schemas.microsoft.com/office/drawing/2014/main" val="29587355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263499556"/>
                  </p:ext>
                </p:extLst>
              </p:nvPr>
            </p:nvGraphicFramePr>
            <p:xfrm>
              <a:off x="2031999" y="3045097"/>
              <a:ext cx="8128000" cy="3708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14708270"/>
                        </a:ext>
                      </a:extLst>
                    </a:gridCol>
                    <a:gridCol w="4064000">
                      <a:extLst>
                        <a:ext uri="{9D8B030D-6E8A-4147-A177-3AD203B41FA5}">
                          <a16:colId xmlns:a16="http://schemas.microsoft.com/office/drawing/2014/main" val="1878789520"/>
                        </a:ext>
                      </a:extLst>
                    </a:gridCol>
                  </a:tblGrid>
                  <a:tr h="370840">
                    <a:tc>
                      <a:txBody>
                        <a:bodyPr/>
                        <a:lstStyle/>
                        <a:p>
                          <a:pPr algn="ctr"/>
                          <a:r>
                            <a:rPr lang="en-US" dirty="0"/>
                            <a:t>Instance</a:t>
                          </a:r>
                          <a:r>
                            <a:rPr lang="en-US" baseline="0" dirty="0"/>
                            <a:t> name</a:t>
                          </a:r>
                          <a:endParaRPr lang="en-US" dirty="0"/>
                        </a:p>
                      </a:txBody>
                      <a:tcPr/>
                    </a:tc>
                    <a:tc>
                      <a:txBody>
                        <a:bodyPr/>
                        <a:lstStyle/>
                        <a:p>
                          <a:pPr algn="ctr"/>
                          <a:r>
                            <a:rPr lang="en-US" dirty="0"/>
                            <a:t>Used</a:t>
                          </a:r>
                          <a:r>
                            <a:rPr lang="en-US" baseline="0" dirty="0"/>
                            <a:t> value</a:t>
                          </a:r>
                          <a:endParaRPr lang="en-US" dirty="0"/>
                        </a:p>
                      </a:txBody>
                      <a:tcPr/>
                    </a:tc>
                    <a:extLst>
                      <a:ext uri="{0D108BD9-81ED-4DB2-BD59-A6C34878D82A}">
                        <a16:rowId xmlns:a16="http://schemas.microsoft.com/office/drawing/2014/main" val="2822892634"/>
                      </a:ext>
                    </a:extLst>
                  </a:tr>
                  <a:tr h="370840">
                    <a:tc>
                      <a:txBody>
                        <a:bodyPr/>
                        <a:lstStyle/>
                        <a:p>
                          <a:pPr algn="ctr"/>
                          <a:r>
                            <a:rPr lang="en-US" dirty="0"/>
                            <a:t>Input coupling cap </a:t>
                          </a:r>
                        </a:p>
                      </a:txBody>
                      <a:tcPr/>
                    </a:tc>
                    <a:tc>
                      <a:txBody>
                        <a:bodyPr/>
                        <a:lstStyle/>
                        <a:p>
                          <a:pPr algn="ctr"/>
                          <a:r>
                            <a:rPr lang="en-US" dirty="0"/>
                            <a:t>1.27p</a:t>
                          </a:r>
                        </a:p>
                      </a:txBody>
                      <a:tcPr/>
                    </a:tc>
                    <a:extLst>
                      <a:ext uri="{0D108BD9-81ED-4DB2-BD59-A6C34878D82A}">
                        <a16:rowId xmlns:a16="http://schemas.microsoft.com/office/drawing/2014/main" val="369139684"/>
                      </a:ext>
                    </a:extLst>
                  </a:tr>
                  <a:tr h="370840">
                    <a:tc>
                      <a:txBody>
                        <a:bodyPr/>
                        <a:lstStyle/>
                        <a:p>
                          <a:endParaRPr lang="en-US"/>
                        </a:p>
                      </a:txBody>
                      <a:tcPr>
                        <a:blipFill>
                          <a:blip r:embed="rId2"/>
                          <a:stretch>
                            <a:fillRect l="-150" t="-208197" r="-100600" b="-722951"/>
                          </a:stretch>
                        </a:blipFill>
                      </a:tcPr>
                    </a:tc>
                    <a:tc>
                      <a:txBody>
                        <a:bodyPr/>
                        <a:lstStyle/>
                        <a:p>
                          <a:pPr algn="ctr"/>
                          <a:r>
                            <a:rPr lang="en-US" dirty="0"/>
                            <a:t>472.5p, Q=15</a:t>
                          </a:r>
                        </a:p>
                      </a:txBody>
                      <a:tcPr/>
                    </a:tc>
                    <a:extLst>
                      <a:ext uri="{0D108BD9-81ED-4DB2-BD59-A6C34878D82A}">
                        <a16:rowId xmlns:a16="http://schemas.microsoft.com/office/drawing/2014/main" val="2566690692"/>
                      </a:ext>
                    </a:extLst>
                  </a:tr>
                  <a:tr h="370840">
                    <a:tc>
                      <a:txBody>
                        <a:bodyPr/>
                        <a:lstStyle/>
                        <a:p>
                          <a:endParaRPr lang="en-US"/>
                        </a:p>
                      </a:txBody>
                      <a:tcPr>
                        <a:blipFill>
                          <a:blip r:embed="rId2"/>
                          <a:stretch>
                            <a:fillRect l="-150" t="-308197" r="-100600" b="-622951"/>
                          </a:stretch>
                        </a:blipFill>
                      </a:tcPr>
                    </a:tc>
                    <a:tc>
                      <a:txBody>
                        <a:bodyPr/>
                        <a:lstStyle/>
                        <a:p>
                          <a:pPr algn="ctr"/>
                          <a:r>
                            <a:rPr lang="en-US" dirty="0"/>
                            <a:t>111.5p, Q=15</a:t>
                          </a:r>
                        </a:p>
                      </a:txBody>
                      <a:tcPr/>
                    </a:tc>
                    <a:extLst>
                      <a:ext uri="{0D108BD9-81ED-4DB2-BD59-A6C34878D82A}">
                        <a16:rowId xmlns:a16="http://schemas.microsoft.com/office/drawing/2014/main" val="2894260723"/>
                      </a:ext>
                    </a:extLst>
                  </a:tr>
                  <a:tr h="370840">
                    <a:tc>
                      <a:txBody>
                        <a:bodyPr/>
                        <a:lstStyle/>
                        <a:p>
                          <a:pPr algn="ctr"/>
                          <a:r>
                            <a:rPr lang="en-US" dirty="0"/>
                            <a:t>Choke inductor</a:t>
                          </a:r>
                        </a:p>
                      </a:txBody>
                      <a:tcPr/>
                    </a:tc>
                    <a:tc>
                      <a:txBody>
                        <a:bodyPr/>
                        <a:lstStyle/>
                        <a:p>
                          <a:pPr algn="ctr"/>
                          <a:r>
                            <a:rPr lang="en-US" dirty="0"/>
                            <a:t>417.5p, Q=15</a:t>
                          </a:r>
                        </a:p>
                      </a:txBody>
                      <a:tcPr/>
                    </a:tc>
                    <a:extLst>
                      <a:ext uri="{0D108BD9-81ED-4DB2-BD59-A6C34878D82A}">
                        <a16:rowId xmlns:a16="http://schemas.microsoft.com/office/drawing/2014/main" val="2509112323"/>
                      </a:ext>
                    </a:extLst>
                  </a:tr>
                  <a:tr h="370840">
                    <a:tc>
                      <a:txBody>
                        <a:bodyPr/>
                        <a:lstStyle/>
                        <a:p>
                          <a:pPr algn="ctr"/>
                          <a:r>
                            <a:rPr lang="en-US" dirty="0" err="1"/>
                            <a:t>Input&amp;Cascode</a:t>
                          </a:r>
                          <a:r>
                            <a:rPr lang="en-US" dirty="0"/>
                            <a:t> transistors</a:t>
                          </a:r>
                        </a:p>
                      </a:txBody>
                      <a:tcPr/>
                    </a:tc>
                    <a:tc>
                      <a:txBody>
                        <a:bodyPr/>
                        <a:lstStyle/>
                        <a:p>
                          <a:pPr algn="ctr"/>
                          <a:r>
                            <a:rPr lang="en-US" dirty="0"/>
                            <a:t>2*26*1u</a:t>
                          </a:r>
                        </a:p>
                      </a:txBody>
                      <a:tcPr/>
                    </a:tc>
                    <a:extLst>
                      <a:ext uri="{0D108BD9-81ED-4DB2-BD59-A6C34878D82A}">
                        <a16:rowId xmlns:a16="http://schemas.microsoft.com/office/drawing/2014/main" val="1532929683"/>
                      </a:ext>
                    </a:extLst>
                  </a:tr>
                  <a:tr h="370840">
                    <a:tc>
                      <a:txBody>
                        <a:bodyPr/>
                        <a:lstStyle/>
                        <a:p>
                          <a:pPr algn="ctr"/>
                          <a:r>
                            <a:rPr lang="en-US" dirty="0"/>
                            <a:t>Load Cap </a:t>
                          </a:r>
                        </a:p>
                      </a:txBody>
                      <a:tcPr/>
                    </a:tc>
                    <a:tc>
                      <a:txBody>
                        <a:bodyPr/>
                        <a:lstStyle/>
                        <a:p>
                          <a:pPr algn="ctr"/>
                          <a:r>
                            <a:rPr lang="en-US" dirty="0"/>
                            <a:t>49f</a:t>
                          </a:r>
                        </a:p>
                      </a:txBody>
                      <a:tcPr/>
                    </a:tc>
                    <a:extLst>
                      <a:ext uri="{0D108BD9-81ED-4DB2-BD59-A6C34878D82A}">
                        <a16:rowId xmlns:a16="http://schemas.microsoft.com/office/drawing/2014/main" val="3987736138"/>
                      </a:ext>
                    </a:extLst>
                  </a:tr>
                  <a:tr h="370840">
                    <a:tc>
                      <a:txBody>
                        <a:bodyPr/>
                        <a:lstStyle/>
                        <a:p>
                          <a:endParaRPr lang="en-US"/>
                        </a:p>
                      </a:txBody>
                      <a:tcPr>
                        <a:blipFill>
                          <a:blip r:embed="rId2"/>
                          <a:stretch>
                            <a:fillRect l="-150" t="-706557" r="-100600" b="-224590"/>
                          </a:stretch>
                        </a:blipFill>
                      </a:tcPr>
                    </a:tc>
                    <a:tc>
                      <a:txBody>
                        <a:bodyPr/>
                        <a:lstStyle/>
                        <a:p>
                          <a:pPr algn="ctr"/>
                          <a:r>
                            <a:rPr lang="en-US" dirty="0"/>
                            <a:t>143p, Q=15</a:t>
                          </a:r>
                        </a:p>
                      </a:txBody>
                      <a:tcPr/>
                    </a:tc>
                    <a:extLst>
                      <a:ext uri="{0D108BD9-81ED-4DB2-BD59-A6C34878D82A}">
                        <a16:rowId xmlns:a16="http://schemas.microsoft.com/office/drawing/2014/main" val="1020661595"/>
                      </a:ext>
                    </a:extLst>
                  </a:tr>
                  <a:tr h="370840">
                    <a:tc>
                      <a:txBody>
                        <a:bodyPr/>
                        <a:lstStyle/>
                        <a:p>
                          <a:endParaRPr lang="en-US"/>
                        </a:p>
                      </a:txBody>
                      <a:tcPr>
                        <a:blipFill>
                          <a:blip r:embed="rId2"/>
                          <a:stretch>
                            <a:fillRect l="-150" t="-806557" r="-100600" b="-124590"/>
                          </a:stretch>
                        </a:blipFill>
                      </a:tcPr>
                    </a:tc>
                    <a:tc>
                      <a:txBody>
                        <a:bodyPr/>
                        <a:lstStyle/>
                        <a:p>
                          <a:pPr algn="ctr"/>
                          <a:r>
                            <a:rPr lang="en-US" dirty="0"/>
                            <a:t>1k </a:t>
                          </a:r>
                        </a:p>
                      </a:txBody>
                      <a:tcPr/>
                    </a:tc>
                    <a:extLst>
                      <a:ext uri="{0D108BD9-81ED-4DB2-BD59-A6C34878D82A}">
                        <a16:rowId xmlns:a16="http://schemas.microsoft.com/office/drawing/2014/main" val="27794964"/>
                      </a:ext>
                    </a:extLst>
                  </a:tr>
                  <a:tr h="370840">
                    <a:tc>
                      <a:txBody>
                        <a:bodyPr/>
                        <a:lstStyle/>
                        <a:p>
                          <a:endParaRPr lang="en-US"/>
                        </a:p>
                      </a:txBody>
                      <a:tcPr>
                        <a:blipFill>
                          <a:blip r:embed="rId2"/>
                          <a:stretch>
                            <a:fillRect l="-150" t="-906557" r="-100600" b="-24590"/>
                          </a:stretch>
                        </a:blipFill>
                      </a:tcPr>
                    </a:tc>
                    <a:tc>
                      <a:txBody>
                        <a:bodyPr/>
                        <a:lstStyle/>
                        <a:p>
                          <a:pPr algn="ctr"/>
                          <a:r>
                            <a:rPr lang="en-US" dirty="0"/>
                            <a:t>5p</a:t>
                          </a:r>
                        </a:p>
                      </a:txBody>
                      <a:tcPr/>
                    </a:tc>
                    <a:extLst>
                      <a:ext uri="{0D108BD9-81ED-4DB2-BD59-A6C34878D82A}">
                        <a16:rowId xmlns:a16="http://schemas.microsoft.com/office/drawing/2014/main" val="2958735505"/>
                      </a:ext>
                    </a:extLst>
                  </a:tr>
                </a:tbl>
              </a:graphicData>
            </a:graphic>
          </p:graphicFrame>
        </mc:Fallback>
      </mc:AlternateContent>
    </p:spTree>
    <p:extLst>
      <p:ext uri="{BB962C8B-B14F-4D97-AF65-F5344CB8AC3E}">
        <p14:creationId xmlns:p14="http://schemas.microsoft.com/office/powerpoint/2010/main" val="63802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3" name="Content Placeholder 5">
            <a:extLst>
              <a:ext uri="{FF2B5EF4-FFF2-40B4-BE49-F238E27FC236}">
                <a16:creationId xmlns:a16="http://schemas.microsoft.com/office/drawing/2014/main" id="{8E739E54-3ABB-B15B-9054-65E6187FCDDD}"/>
              </a:ext>
            </a:extLst>
          </p:cNvPr>
          <p:cNvPicPr>
            <a:picLocks noChangeAspect="1"/>
          </p:cNvPicPr>
          <p:nvPr/>
        </p:nvPicPr>
        <p:blipFill>
          <a:blip r:embed="rId2"/>
          <a:srcRect/>
          <a:stretch/>
        </p:blipFill>
        <p:spPr>
          <a:xfrm>
            <a:off x="367553" y="1084956"/>
            <a:ext cx="11325497" cy="4871181"/>
          </a:xfrm>
          <a:prstGeom prst="rect">
            <a:avLst/>
          </a:prstGeom>
        </p:spPr>
      </p:pic>
    </p:spTree>
    <p:extLst>
      <p:ext uri="{BB962C8B-B14F-4D97-AF65-F5344CB8AC3E}">
        <p14:creationId xmlns:p14="http://schemas.microsoft.com/office/powerpoint/2010/main" val="69039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581192" y="1828800"/>
            <a:ext cx="11029615" cy="5029200"/>
          </a:xfrm>
        </p:spPr>
        <p:txBody>
          <a:bodyPr>
            <a:normAutofit fontScale="92500" lnSpcReduction="20000"/>
          </a:bodyPr>
          <a:lstStyle/>
          <a:p>
            <a:pPr>
              <a:buClr>
                <a:schemeClr val="accent1"/>
              </a:buClr>
            </a:pPr>
            <a:r>
              <a:rPr lang="en-US" dirty="0"/>
              <a:t>Why we need LNA at the receiver?!</a:t>
            </a:r>
          </a:p>
          <a:p>
            <a:pPr>
              <a:buClr>
                <a:schemeClr val="accent1"/>
              </a:buClr>
            </a:pPr>
            <a:r>
              <a:rPr lang="en-US" dirty="0"/>
              <a:t>LNA architecture used</a:t>
            </a:r>
          </a:p>
          <a:p>
            <a:pPr>
              <a:buClr>
                <a:schemeClr val="accent1"/>
              </a:buClr>
            </a:pPr>
            <a:r>
              <a:rPr lang="en-US" dirty="0"/>
              <a:t>Technical flow</a:t>
            </a:r>
          </a:p>
          <a:p>
            <a:pPr>
              <a:buClr>
                <a:schemeClr val="accent1"/>
              </a:buClr>
            </a:pPr>
            <a:r>
              <a:rPr lang="en-US" dirty="0"/>
              <a:t>Design steps on virtuoso</a:t>
            </a:r>
          </a:p>
          <a:p>
            <a:pPr>
              <a:buClr>
                <a:schemeClr val="accent1"/>
              </a:buClr>
            </a:pPr>
            <a:r>
              <a:rPr lang="en-US" dirty="0"/>
              <a:t>Test-bench review</a:t>
            </a:r>
          </a:p>
          <a:p>
            <a:pPr>
              <a:buClr>
                <a:schemeClr val="accent1"/>
              </a:buClr>
            </a:pPr>
            <a:r>
              <a:rPr lang="en-US" dirty="0"/>
              <a:t>Dc operating point</a:t>
            </a:r>
          </a:p>
          <a:p>
            <a:pPr>
              <a:buClr>
                <a:schemeClr val="accent1"/>
              </a:buClr>
            </a:pPr>
            <a:r>
              <a:rPr lang="en-US" dirty="0"/>
              <a:t>S-parameters setup</a:t>
            </a:r>
          </a:p>
          <a:p>
            <a:pPr>
              <a:buClr>
                <a:schemeClr val="accent1"/>
              </a:buClr>
            </a:pPr>
            <a:r>
              <a:rPr lang="en-US" dirty="0"/>
              <a:t>Results &amp;&amp; comments</a:t>
            </a:r>
          </a:p>
          <a:p>
            <a:pPr>
              <a:buClr>
                <a:schemeClr val="accent1"/>
              </a:buClr>
            </a:pPr>
            <a:r>
              <a:rPr lang="en-US" dirty="0"/>
              <a:t>P1dB setup</a:t>
            </a:r>
          </a:p>
          <a:p>
            <a:pPr>
              <a:buClr>
                <a:schemeClr val="accent1"/>
              </a:buClr>
            </a:pPr>
            <a:r>
              <a:rPr lang="en-US" dirty="0"/>
              <a:t>Results &amp;&amp; comments</a:t>
            </a:r>
          </a:p>
          <a:p>
            <a:pPr>
              <a:buClr>
                <a:schemeClr val="accent1"/>
              </a:buClr>
            </a:pPr>
            <a:r>
              <a:rPr lang="en-US" dirty="0"/>
              <a:t>Linearity setup</a:t>
            </a:r>
          </a:p>
          <a:p>
            <a:pPr>
              <a:buClr>
                <a:schemeClr val="accent1"/>
              </a:buClr>
            </a:pPr>
            <a:r>
              <a:rPr lang="en-US" dirty="0"/>
              <a:t>Results &amp;&amp; comments</a:t>
            </a:r>
          </a:p>
          <a:p>
            <a:pPr>
              <a:buClr>
                <a:schemeClr val="accent1"/>
              </a:buClr>
            </a:pPr>
            <a:r>
              <a:rPr lang="en-US" dirty="0"/>
              <a:t>Corner setup</a:t>
            </a:r>
          </a:p>
          <a:p>
            <a:pPr>
              <a:buClr>
                <a:schemeClr val="accent1"/>
              </a:buClr>
            </a:pPr>
            <a:r>
              <a:rPr lang="en-US" dirty="0"/>
              <a:t>Final results</a:t>
            </a:r>
          </a:p>
          <a:p>
            <a:pPr>
              <a:buClr>
                <a:schemeClr val="accent1"/>
              </a:buClr>
            </a:pPr>
            <a:r>
              <a:rPr lang="en-US" dirty="0"/>
              <a:t>Appendix</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787453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S-parameters setup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3" y="2228003"/>
                <a:ext cx="6603378" cy="3633047"/>
              </a:xfrm>
            </p:spPr>
            <p:txBody>
              <a:bodyPr/>
              <a:lstStyle/>
              <a:p>
                <a:pPr>
                  <a:buClr>
                    <a:schemeClr val="accent1"/>
                  </a:buClr>
                </a:pPr>
                <a:r>
                  <a:rPr lang="en-US" dirty="0"/>
                  <a:t>The shown figure shows the setup for the s-parameters analysis.</a:t>
                </a:r>
              </a:p>
              <a:p>
                <a:pPr>
                  <a:buClr>
                    <a:schemeClr val="accent1"/>
                  </a:buClr>
                </a:pPr>
                <a:r>
                  <a:rPr lang="en-US" dirty="0"/>
                  <a:t>This setup is used to get the input matching, output matching, gain, NF and K factor results.</a:t>
                </a:r>
              </a:p>
              <a:p>
                <a:pPr>
                  <a:buClr>
                    <a:schemeClr val="accent1"/>
                  </a:buClr>
                </a:pPr>
                <a:r>
                  <a:rPr lang="en-US" dirty="0"/>
                  <a:t>We made the simulation from 22G to 32G to check when the response degrades.</a:t>
                </a:r>
              </a:p>
              <a:p>
                <a:pPr>
                  <a:buClr>
                    <a:schemeClr val="accent1"/>
                  </a:buClr>
                </a:pPr>
                <a:r>
                  <a:rPr lang="en-US" dirty="0"/>
                  <a:t>But the at k factor we simulate up to  300G to make sure that there is no oscillations till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𝑀𝐴𝑋</m:t>
                        </m:r>
                      </m:sub>
                    </m:sSub>
                  </m:oMath>
                </a14:m>
                <a:r>
                  <a:rPr lang="en-US" dirty="0"/>
                  <a:t> of the MOSFET.</a:t>
                </a:r>
              </a:p>
              <a:p>
                <a:pPr>
                  <a:buClr>
                    <a:schemeClr val="accent1"/>
                  </a:buClr>
                </a:pPr>
                <a:endParaRPr lang="en-US" dirty="0"/>
              </a:p>
              <a:p>
                <a:pPr>
                  <a:buClr>
                    <a:schemeClr val="accent1"/>
                  </a:buClr>
                </a:pPr>
                <a:endParaRPr lang="en-US" dirty="0"/>
              </a:p>
              <a:p>
                <a:pPr marL="0" indent="0">
                  <a:buClr>
                    <a:schemeClr val="accent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3" y="2228003"/>
                <a:ext cx="6603378" cy="3633047"/>
              </a:xfrm>
              <a:blipFill>
                <a:blip r:embed="rId2"/>
                <a:stretch>
                  <a:fillRect l="-369" t="-67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1" name="Content Placeholder 10">
            <a:extLst>
              <a:ext uri="{FF2B5EF4-FFF2-40B4-BE49-F238E27FC236}">
                <a16:creationId xmlns:a16="http://schemas.microsoft.com/office/drawing/2014/main" id="{1CA01867-E14C-EF15-A060-B44873C8B0E0}"/>
              </a:ext>
            </a:extLst>
          </p:cNvPr>
          <p:cNvPicPr>
            <a:picLocks noGrp="1" noChangeAspect="1"/>
          </p:cNvPicPr>
          <p:nvPr>
            <p:ph sz="half" idx="2"/>
          </p:nvPr>
        </p:nvPicPr>
        <p:blipFill>
          <a:blip r:embed="rId3"/>
          <a:stretch>
            <a:fillRect/>
          </a:stretch>
        </p:blipFill>
        <p:spPr>
          <a:xfrm>
            <a:off x="7966525" y="2119687"/>
            <a:ext cx="2307027" cy="4326354"/>
          </a:xfrm>
        </p:spPr>
      </p:pic>
    </p:spTree>
    <p:extLst>
      <p:ext uri="{BB962C8B-B14F-4D97-AF65-F5344CB8AC3E}">
        <p14:creationId xmlns:p14="http://schemas.microsoft.com/office/powerpoint/2010/main" val="2092046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mc:AlternateContent xmlns:mc="http://schemas.openxmlformats.org/markup-compatibility/2006" xmlns:a14="http://schemas.microsoft.com/office/drawing/2010/main">
        <mc:Choice Requires="a14">
          <p:sp>
            <p:nvSpPr>
              <p:cNvPr id="10" name="Content Placeholder 9"/>
              <p:cNvSpPr>
                <a:spLocks noGrp="1"/>
              </p:cNvSpPr>
              <p:nvPr>
                <p:ph sz="half" idx="1"/>
              </p:nvPr>
            </p:nvSpPr>
            <p:spPr/>
            <p:txBody>
              <a:bodyPr/>
              <a:lstStyle/>
              <a:p>
                <a:pPr>
                  <a:buClr>
                    <a:schemeClr val="accent1"/>
                  </a:buClr>
                </a:pPr>
                <a:r>
                  <a:rPr lang="en-US" dirty="0"/>
                  <a:t> the shown graph is for the k factor for the 1</a:t>
                </a:r>
                <a:r>
                  <a:rPr lang="en-US" baseline="30000" dirty="0"/>
                  <a:t>st</a:t>
                </a:r>
                <a:r>
                  <a:rPr lang="en-US" dirty="0"/>
                  <a:t> stage, the result gives us an indication that k is always larger than one which means that the amplifier is stable across all frequencies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𝑀𝐴𝑋</m:t>
                        </m:r>
                      </m:sub>
                    </m:sSub>
                    <m:r>
                      <a:rPr lang="en-US" b="0" i="1" smtClean="0">
                        <a:latin typeface="Cambria Math" panose="02040503050406030204" pitchFamily="18" charset="0"/>
                      </a:rPr>
                      <m:t>.</m:t>
                    </m:r>
                  </m:oMath>
                </a14:m>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1"/>
              </p:nvPr>
            </p:nvSpPr>
            <p:spPr>
              <a:blipFill>
                <a:blip r:embed="rId2"/>
                <a:stretch>
                  <a:fillRect l="-449" r="-3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9" name="Content Placeholder 6">
            <a:extLst>
              <a:ext uri="{FF2B5EF4-FFF2-40B4-BE49-F238E27FC236}">
                <a16:creationId xmlns:a16="http://schemas.microsoft.com/office/drawing/2014/main" id="{C6200D8D-D632-804C-DB08-D0EFDC89B4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461787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mc:AlternateContent xmlns:mc="http://schemas.openxmlformats.org/markup-compatibility/2006" xmlns:a14="http://schemas.microsoft.com/office/drawing/2010/main">
        <mc:Choice Requires="a14">
          <p:sp>
            <p:nvSpPr>
              <p:cNvPr id="10" name="Content Placeholder 9"/>
              <p:cNvSpPr>
                <a:spLocks noGrp="1"/>
              </p:cNvSpPr>
              <p:nvPr>
                <p:ph sz="half" idx="1"/>
              </p:nvPr>
            </p:nvSpPr>
            <p:spPr/>
            <p:txBody>
              <a:bodyPr/>
              <a:lstStyle/>
              <a:p>
                <a:pPr>
                  <a:buClr>
                    <a:schemeClr val="accent1"/>
                  </a:buClr>
                </a:pPr>
                <a:r>
                  <a:rPr lang="en-US" dirty="0"/>
                  <a:t> the shown graph is for the k factor for the 2</a:t>
                </a:r>
                <a:r>
                  <a:rPr lang="en-US" baseline="30000" dirty="0"/>
                  <a:t>nd</a:t>
                </a:r>
                <a:r>
                  <a:rPr lang="en-US" dirty="0"/>
                  <a:t>  stage, the result gives us an indication that k is always larger than one which means that the amplifier is stable across all frequencies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𝑀𝐴𝑋</m:t>
                        </m:r>
                      </m:sub>
                    </m:sSub>
                    <m:r>
                      <a:rPr lang="en-US" b="0" i="1" smtClean="0">
                        <a:latin typeface="Cambria Math" panose="02040503050406030204" pitchFamily="18" charset="0"/>
                      </a:rPr>
                      <m:t>.</m:t>
                    </m:r>
                  </m:oMath>
                </a14:m>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sz="half" idx="1"/>
              </p:nvPr>
            </p:nvSpPr>
            <p:spPr>
              <a:blipFill>
                <a:blip r:embed="rId2"/>
                <a:stretch>
                  <a:fillRect l="-449" r="-157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 name="Content Placeholder 5">
            <a:extLst>
              <a:ext uri="{FF2B5EF4-FFF2-40B4-BE49-F238E27FC236}">
                <a16:creationId xmlns:a16="http://schemas.microsoft.com/office/drawing/2014/main" id="{421DBA3E-B8E7-DAAF-20C5-491B6CD042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17872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mc:AlternateContent xmlns:mc="http://schemas.openxmlformats.org/markup-compatibility/2006" xmlns:a14="http://schemas.microsoft.com/office/drawing/2010/main">
        <mc:Choice Requires="a14">
          <p:sp>
            <p:nvSpPr>
              <p:cNvPr id="10" name="Content Placeholder 9"/>
              <p:cNvSpPr>
                <a:spLocks noGrp="1"/>
              </p:cNvSpPr>
              <p:nvPr>
                <p:ph sz="half" idx="1"/>
              </p:nvPr>
            </p:nvSpPr>
            <p:spPr/>
            <p:txBody>
              <a:bodyPr/>
              <a:lstStyle/>
              <a:p>
                <a:pPr>
                  <a:buClr>
                    <a:schemeClr val="accent1"/>
                  </a:buClr>
                </a:pPr>
                <a:r>
                  <a:rPr lang="en-US" dirty="0"/>
                  <a:t> the shown graph is for the k factor for the 2 stages together, the result gives us an indication that k is always larger than one which means that the amplifier is stable across all frequencies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𝑀𝐴𝑋</m:t>
                        </m:r>
                      </m:sub>
                    </m:sSub>
                    <m:r>
                      <a:rPr lang="en-US" b="0" i="1" smtClean="0">
                        <a:latin typeface="Cambria Math" panose="02040503050406030204" pitchFamily="18" charset="0"/>
                      </a:rPr>
                      <m:t>. </m:t>
                    </m:r>
                  </m:oMath>
                </a14:m>
                <a:endParaRPr lang="en-US" dirty="0"/>
              </a:p>
              <a:p>
                <a:pPr>
                  <a:buClr>
                    <a:schemeClr val="accent1"/>
                  </a:buClr>
                </a:pPr>
                <a:r>
                  <a:rPr lang="en-US" dirty="0"/>
                  <a:t>So we have checked the unconditional stability of each stage and for the 2 stages together</a:t>
                </a:r>
              </a:p>
              <a:p>
                <a:pPr>
                  <a:buClr>
                    <a:schemeClr val="accent1"/>
                  </a:buClr>
                </a:pPr>
                <a:r>
                  <a:rPr lang="en-US" dirty="0"/>
                  <a:t>So now we are sure that the 2 stages are stable.</a:t>
                </a:r>
              </a:p>
            </p:txBody>
          </p:sp>
        </mc:Choice>
        <mc:Fallback xmlns="">
          <p:sp>
            <p:nvSpPr>
              <p:cNvPr id="10" name="Content Placeholder 9"/>
              <p:cNvSpPr>
                <a:spLocks noGrp="1" noRot="1" noChangeAspect="1" noMove="1" noResize="1" noEditPoints="1" noAdjustHandles="1" noChangeArrowheads="1" noChangeShapeType="1" noTextEdit="1"/>
              </p:cNvSpPr>
              <p:nvPr>
                <p:ph sz="half" idx="1"/>
              </p:nvPr>
            </p:nvSpPr>
            <p:spPr>
              <a:blipFill>
                <a:blip r:embed="rId2"/>
                <a:stretch>
                  <a:fillRect l="-4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8" name="Content Placeholder 6">
            <a:extLst>
              <a:ext uri="{FF2B5EF4-FFF2-40B4-BE49-F238E27FC236}">
                <a16:creationId xmlns:a16="http://schemas.microsoft.com/office/drawing/2014/main" id="{B5BF870A-BA67-FFBA-ACC8-B6EF6010ECD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31505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p:txBody>
          <a:bodyPr/>
          <a:lstStyle/>
          <a:p>
            <a:pPr>
              <a:buClr>
                <a:schemeClr val="accent1"/>
              </a:buClr>
            </a:pPr>
            <a:r>
              <a:rPr lang="en-US" dirty="0"/>
              <a:t> the shown graph is for the input matching, the result is accepted as in the range between 24 to 30 GHZ, the s11 is below -10 dB as required.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2" name="Content Placeholder 4">
            <a:extLst>
              <a:ext uri="{FF2B5EF4-FFF2-40B4-BE49-F238E27FC236}">
                <a16:creationId xmlns:a16="http://schemas.microsoft.com/office/drawing/2014/main" id="{114AB9D1-B8D1-049C-4C39-7801B61F0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7909" y="2228003"/>
            <a:ext cx="5422900" cy="3633047"/>
          </a:xfrm>
        </p:spPr>
      </p:pic>
    </p:spTree>
    <p:extLst>
      <p:ext uri="{BB962C8B-B14F-4D97-AF65-F5344CB8AC3E}">
        <p14:creationId xmlns:p14="http://schemas.microsoft.com/office/powerpoint/2010/main" val="3664578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p:txBody>
          <a:bodyPr/>
          <a:lstStyle/>
          <a:p>
            <a:pPr>
              <a:buClr>
                <a:schemeClr val="accent1"/>
              </a:buClr>
            </a:pPr>
            <a:r>
              <a:rPr lang="en-US" dirty="0"/>
              <a:t> the shown graph is for the output matching, the result is accepted as in the range between 24 to 30 GHZ, the s22 is below -10 dB as required.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7" name="Content Placeholder 6">
            <a:extLst>
              <a:ext uri="{FF2B5EF4-FFF2-40B4-BE49-F238E27FC236}">
                <a16:creationId xmlns:a16="http://schemas.microsoft.com/office/drawing/2014/main" id="{48BC74E2-FA8C-BCB2-262A-08C150AE96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97327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p:txBody>
          <a:bodyPr/>
          <a:lstStyle/>
          <a:p>
            <a:pPr>
              <a:buClr>
                <a:schemeClr val="accent1"/>
              </a:buClr>
            </a:pPr>
            <a:r>
              <a:rPr lang="en-US" dirty="0"/>
              <a:t> the shown graph is for the gain, the result is accepted as in the range between 24 to 30 GHZ, the s21 is above 20 dB as required, also the gain is almost flat as the roll off in the band is almost 2dB which good specially in multistage architecture.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8" name="Content Placeholder 5">
            <a:extLst>
              <a:ext uri="{FF2B5EF4-FFF2-40B4-BE49-F238E27FC236}">
                <a16:creationId xmlns:a16="http://schemas.microsoft.com/office/drawing/2014/main" id="{6822B2CA-76EB-D62D-96AD-6E4C3685C3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44261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p:txBody>
          <a:bodyPr/>
          <a:lstStyle/>
          <a:p>
            <a:pPr>
              <a:buClr>
                <a:schemeClr val="accent1"/>
              </a:buClr>
            </a:pPr>
            <a:r>
              <a:rPr lang="en-US" dirty="0"/>
              <a:t> the shown graph is for the NF, the result is accepted as in the range between 24 to 30 GHZ, the NF is below 3 dB as Required.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Content Placeholder 6">
            <a:extLst>
              <a:ext uri="{FF2B5EF4-FFF2-40B4-BE49-F238E27FC236}">
                <a16:creationId xmlns:a16="http://schemas.microsoft.com/office/drawing/2014/main" id="{6F49E558-B2F7-E7D1-4C12-B36152E13F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3306013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P1dB setup</a:t>
            </a:r>
          </a:p>
        </p:txBody>
      </p:sp>
      <p:sp>
        <p:nvSpPr>
          <p:cNvPr id="3" name="Content Placeholder 2"/>
          <p:cNvSpPr>
            <a:spLocks noGrp="1"/>
          </p:cNvSpPr>
          <p:nvPr>
            <p:ph sz="half" idx="1"/>
          </p:nvPr>
        </p:nvSpPr>
        <p:spPr/>
        <p:txBody>
          <a:bodyPr/>
          <a:lstStyle/>
          <a:p>
            <a:pPr>
              <a:buClr>
                <a:schemeClr val="accent1"/>
              </a:buClr>
            </a:pPr>
            <a:r>
              <a:rPr lang="en-US" dirty="0"/>
              <a:t>the shown figure shows the P1dB setup.</a:t>
            </a:r>
          </a:p>
          <a:p>
            <a:pPr>
              <a:buClr>
                <a:schemeClr val="accent1"/>
              </a:buClr>
            </a:pPr>
            <a:r>
              <a:rPr lang="en-US" dirty="0"/>
              <a:t>This setup is used to get P1dB and check its value across the desired range of operation.</a:t>
            </a:r>
          </a:p>
          <a:p>
            <a:pPr>
              <a:buClr>
                <a:schemeClr val="accent1"/>
              </a:buClr>
            </a:pPr>
            <a:r>
              <a:rPr lang="en-US" dirty="0"/>
              <a:t>Hb analysis was used for this output.</a:t>
            </a:r>
          </a:p>
          <a:p>
            <a:pPr>
              <a:buClr>
                <a:schemeClr val="accent1"/>
              </a:buClr>
            </a:pPr>
            <a:r>
              <a:rPr lang="en-US" dirty="0"/>
              <a:t>One input tone was at the input port in the schematic.</a:t>
            </a:r>
          </a:p>
          <a:p>
            <a:pPr>
              <a:buClr>
                <a:schemeClr val="accent1"/>
              </a:buClr>
            </a:pPr>
            <a:endParaRPr lang="en-US" dirty="0"/>
          </a:p>
          <a:p>
            <a:pPr>
              <a:buClr>
                <a:schemeClr val="accent1"/>
              </a:buClr>
            </a:pPr>
            <a:endParaRPr lang="en-US" dirty="0"/>
          </a:p>
          <a:p>
            <a:pPr>
              <a:buClr>
                <a:schemeClr val="accent1"/>
              </a:buClr>
            </a:pPr>
            <a:endParaRPr lang="en-US" dirty="0"/>
          </a:p>
          <a:p>
            <a:pPr marL="0" indent="0">
              <a:buClr>
                <a:schemeClr val="accent1"/>
              </a:buClr>
              <a:buNone/>
            </a:pPr>
            <a:endParaRPr lang="en-US" dirty="0"/>
          </a:p>
        </p:txBody>
      </p:sp>
      <p:pic>
        <p:nvPicPr>
          <p:cNvPr id="7" name="Content Placeholder 6">
            <a:extLst>
              <a:ext uri="{FF2B5EF4-FFF2-40B4-BE49-F238E27FC236}">
                <a16:creationId xmlns:a16="http://schemas.microsoft.com/office/drawing/2014/main" id="{FBF907C0-9804-C2FC-3EFD-569757876F0B}"/>
              </a:ext>
            </a:extLst>
          </p:cNvPr>
          <p:cNvPicPr>
            <a:picLocks noGrp="1" noChangeAspect="1"/>
          </p:cNvPicPr>
          <p:nvPr>
            <p:ph sz="half" idx="2"/>
          </p:nvPr>
        </p:nvPicPr>
        <p:blipFill>
          <a:blip r:embed="rId2"/>
          <a:stretch>
            <a:fillRect/>
          </a:stretch>
        </p:blipFill>
        <p:spPr>
          <a:xfrm>
            <a:off x="6587778" y="2227263"/>
            <a:ext cx="2471963" cy="3633787"/>
          </a:xfrm>
        </p:spPr>
      </p:pic>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9" name="Picture 8">
            <a:extLst>
              <a:ext uri="{FF2B5EF4-FFF2-40B4-BE49-F238E27FC236}">
                <a16:creationId xmlns:a16="http://schemas.microsoft.com/office/drawing/2014/main" id="{BD3FEEE9-C63B-971D-A562-E1207D344B55}"/>
              </a:ext>
            </a:extLst>
          </p:cNvPr>
          <p:cNvPicPr>
            <a:picLocks noChangeAspect="1"/>
          </p:cNvPicPr>
          <p:nvPr/>
        </p:nvPicPr>
        <p:blipFill>
          <a:blip r:embed="rId3"/>
          <a:stretch>
            <a:fillRect/>
          </a:stretch>
        </p:blipFill>
        <p:spPr>
          <a:xfrm>
            <a:off x="9178694" y="2227263"/>
            <a:ext cx="2279780" cy="3633048"/>
          </a:xfrm>
          <a:prstGeom prst="rect">
            <a:avLst/>
          </a:prstGeom>
        </p:spPr>
      </p:pic>
    </p:spTree>
    <p:extLst>
      <p:ext uri="{BB962C8B-B14F-4D97-AF65-F5344CB8AC3E}">
        <p14:creationId xmlns:p14="http://schemas.microsoft.com/office/powerpoint/2010/main" val="2145276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is for the P1dB, the result is accepted from 24 to 30 GHz as its value is between -21.5dBm and -19dBm, so if used the theoretical estimation, the IIP3 will be about -10dBm which is very good compared to the required spec, and this also will be shown by actual result simulation.</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Content Placeholder 5">
            <a:extLst>
              <a:ext uri="{FF2B5EF4-FFF2-40B4-BE49-F238E27FC236}">
                <a16:creationId xmlns:a16="http://schemas.microsoft.com/office/drawing/2014/main" id="{D24FB590-F610-8B77-3CF9-825F37C8DC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51315"/>
            <a:ext cx="5422900" cy="3213462"/>
          </a:xfrm>
        </p:spPr>
      </p:pic>
    </p:spTree>
    <p:extLst>
      <p:ext uri="{BB962C8B-B14F-4D97-AF65-F5344CB8AC3E}">
        <p14:creationId xmlns:p14="http://schemas.microsoft.com/office/powerpoint/2010/main" val="1803863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LNA at the receiver?!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Clr>
                    <a:schemeClr val="accent1"/>
                  </a:buClr>
                </a:pPr>
                <a:r>
                  <a:rPr lang="en-US" dirty="0"/>
                  <a:t>LNA is the 1</a:t>
                </a:r>
                <a:r>
                  <a:rPr lang="en-US" baseline="30000" dirty="0"/>
                  <a:t>st</a:t>
                </a:r>
                <a:r>
                  <a:rPr lang="en-US" dirty="0"/>
                  <a:t> block at the receiver chain of any RF receiver.</a:t>
                </a:r>
              </a:p>
              <a:p>
                <a:pPr>
                  <a:buClr>
                    <a:schemeClr val="accent1"/>
                  </a:buClr>
                </a:pPr>
                <a:r>
                  <a:rPr lang="en-US" dirty="0"/>
                  <a:t>For any receiver, the received signal is supposed to be very weak with a very small power, so the most important thing had to be done at the receiver is to refresh the signal with a high gain, so now the 1</a:t>
                </a:r>
                <a:r>
                  <a:rPr lang="en-US" baseline="30000" dirty="0"/>
                  <a:t>st</a:t>
                </a:r>
                <a:r>
                  <a:rPr lang="en-US" dirty="0"/>
                  <a:t> task for the LNA is to provide a high gain.</a:t>
                </a:r>
              </a:p>
              <a:p>
                <a:pPr>
                  <a:buClr>
                    <a:schemeClr val="accent1"/>
                  </a:buClr>
                </a:pPr>
                <a:r>
                  <a:rPr lang="en-US" dirty="0"/>
                  <a:t>The 2</a:t>
                </a:r>
                <a:r>
                  <a:rPr lang="en-US" baseline="30000" dirty="0"/>
                  <a:t>nd</a:t>
                </a:r>
                <a:r>
                  <a:rPr lang="en-US" dirty="0"/>
                  <a:t> task can be concluded from the </a:t>
                </a:r>
                <a:r>
                  <a:rPr lang="en-US" dirty="0" err="1"/>
                  <a:t>Friis</a:t>
                </a:r>
                <a:r>
                  <a:rPr lang="en-US" dirty="0"/>
                  <a:t> equation for the total noise figure of the chain, the total noise figure is dominated by the first stage as the other stages divided by the previous stage gain, so the 2</a:t>
                </a:r>
                <a:r>
                  <a:rPr lang="en-US" baseline="30000" dirty="0"/>
                  <a:t>nd</a:t>
                </a:r>
                <a:r>
                  <a:rPr lang="en-US" dirty="0"/>
                  <a:t> task for the LNA is to provide a low NF.</a:t>
                </a:r>
                <a:endParaRPr lang="en-US"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𝑁𝐹</m:t>
                          </m:r>
                        </m:e>
                        <m:sub>
                          <m:r>
                            <a:rPr lang="en-US" b="0" i="1" smtClean="0">
                              <a:latin typeface="Cambria Math" panose="02040503050406030204" pitchFamily="18" charset="0"/>
                            </a:rPr>
                            <m:t>𝑡𝑜𝑡</m:t>
                          </m:r>
                        </m:sub>
                      </m:sSub>
                      <m:r>
                        <a:rPr lang="en-US" b="0" i="1" smtClean="0">
                          <a:latin typeface="Cambria Math" panose="02040503050406030204" pitchFamily="18" charset="0"/>
                        </a:rPr>
                        <m:t>=1+</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𝑁𝐹</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𝑁𝐹</m:t>
                              </m:r>
                            </m:e>
                            <m:sub>
                              <m:r>
                                <a:rPr lang="en-US" b="0" i="1" smtClean="0">
                                  <a:latin typeface="Cambria Math" panose="02040503050406030204" pitchFamily="18" charset="0"/>
                                </a:rPr>
                                <m:t>2</m:t>
                              </m:r>
                            </m:sub>
                          </m:sSub>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𝑃</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𝑁𝐹</m:t>
                              </m:r>
                            </m:e>
                            <m:sub>
                              <m:r>
                                <a:rPr lang="en-US" b="0" i="1" smtClean="0">
                                  <a:latin typeface="Cambria Math" panose="02040503050406030204" pitchFamily="18" charset="0"/>
                                </a:rPr>
                                <m:t>𝑚</m:t>
                              </m:r>
                            </m:sub>
                          </m:sSub>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𝑃</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sub>
                          </m:sSub>
                        </m:den>
                      </m:f>
                    </m:oMath>
                  </m:oMathPara>
                </a14:m>
                <a:endParaRPr lang="en-US" dirty="0"/>
              </a:p>
              <a:p>
                <a:pPr>
                  <a:buClr>
                    <a:schemeClr val="accent1"/>
                  </a:buClr>
                </a:pPr>
                <a:r>
                  <a:rPr lang="en-US" dirty="0"/>
                  <a:t>At some Application, the linearity spec of the LNA is also important, however the linearity is dominated by the last blocks, this is because of the nature of the blockers in this application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1" t="-332" r="-276" b="-19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401306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Linearity setup</a:t>
            </a:r>
          </a:p>
        </p:txBody>
      </p:sp>
      <p:sp>
        <p:nvSpPr>
          <p:cNvPr id="3" name="Content Placeholder 2"/>
          <p:cNvSpPr>
            <a:spLocks noGrp="1"/>
          </p:cNvSpPr>
          <p:nvPr>
            <p:ph idx="1"/>
          </p:nvPr>
        </p:nvSpPr>
        <p:spPr/>
        <p:txBody>
          <a:bodyPr/>
          <a:lstStyle/>
          <a:p>
            <a:pPr>
              <a:buClr>
                <a:schemeClr val="accent1"/>
              </a:buClr>
            </a:pPr>
            <a:r>
              <a:rPr lang="en-US" dirty="0"/>
              <a:t>The next slide show the setup used for linearity analysis.</a:t>
            </a:r>
          </a:p>
          <a:p>
            <a:pPr>
              <a:buClr>
                <a:schemeClr val="accent1"/>
              </a:buClr>
            </a:pPr>
            <a:r>
              <a:rPr lang="en-US" dirty="0"/>
              <a:t>This setup is used to get the IIP3 across the desired range of frequency and check if the values are accepted or not as done before.</a:t>
            </a:r>
          </a:p>
          <a:p>
            <a:pPr>
              <a:buClr>
                <a:schemeClr val="accent1"/>
              </a:buClr>
            </a:pPr>
            <a:r>
              <a:rPr lang="en-US" dirty="0"/>
              <a:t>Hb analysis was used for this output, by putting 2 tones at the input with the same input power and the spacing between them is 200MHz which is 0.5*BW of the 5G signals. </a:t>
            </a:r>
          </a:p>
          <a:p>
            <a:pPr>
              <a:buClr>
                <a:schemeClr val="accent1"/>
              </a:buClr>
            </a:pPr>
            <a:endParaRPr lang="en-US" dirty="0"/>
          </a:p>
          <a:p>
            <a:pPr marL="0" indent="0">
              <a:buClr>
                <a:schemeClr val="accent1"/>
              </a:buClr>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318353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3" name="Content Placeholder 5">
            <a:extLst>
              <a:ext uri="{FF2B5EF4-FFF2-40B4-BE49-F238E27FC236}">
                <a16:creationId xmlns:a16="http://schemas.microsoft.com/office/drawing/2014/main" id="{42C24D8A-0C4B-0A24-C62F-52DF342188EA}"/>
              </a:ext>
            </a:extLst>
          </p:cNvPr>
          <p:cNvPicPr>
            <a:picLocks noChangeAspect="1"/>
          </p:cNvPicPr>
          <p:nvPr/>
        </p:nvPicPr>
        <p:blipFill>
          <a:blip r:embed="rId2"/>
          <a:stretch>
            <a:fillRect/>
          </a:stretch>
        </p:blipFill>
        <p:spPr>
          <a:xfrm>
            <a:off x="463182" y="1311866"/>
            <a:ext cx="1900847" cy="4351338"/>
          </a:xfrm>
          <a:prstGeom prst="rect">
            <a:avLst/>
          </a:prstGeom>
        </p:spPr>
      </p:pic>
      <p:pic>
        <p:nvPicPr>
          <p:cNvPr id="4" name="Picture 3">
            <a:extLst>
              <a:ext uri="{FF2B5EF4-FFF2-40B4-BE49-F238E27FC236}">
                <a16:creationId xmlns:a16="http://schemas.microsoft.com/office/drawing/2014/main" id="{86F94AAE-9B1E-E9D8-E995-C803B5744DBE}"/>
              </a:ext>
            </a:extLst>
          </p:cNvPr>
          <p:cNvPicPr>
            <a:picLocks noChangeAspect="1"/>
          </p:cNvPicPr>
          <p:nvPr/>
        </p:nvPicPr>
        <p:blipFill>
          <a:blip r:embed="rId3"/>
          <a:stretch>
            <a:fillRect/>
          </a:stretch>
        </p:blipFill>
        <p:spPr>
          <a:xfrm>
            <a:off x="2559814" y="1311866"/>
            <a:ext cx="3025402" cy="5052498"/>
          </a:xfrm>
          <a:prstGeom prst="rect">
            <a:avLst/>
          </a:prstGeom>
        </p:spPr>
      </p:pic>
      <p:pic>
        <p:nvPicPr>
          <p:cNvPr id="5" name="Picture 4">
            <a:extLst>
              <a:ext uri="{FF2B5EF4-FFF2-40B4-BE49-F238E27FC236}">
                <a16:creationId xmlns:a16="http://schemas.microsoft.com/office/drawing/2014/main" id="{445D9BE9-4E08-8B69-2E09-34D427CE34E6}"/>
              </a:ext>
            </a:extLst>
          </p:cNvPr>
          <p:cNvPicPr>
            <a:picLocks noChangeAspect="1"/>
          </p:cNvPicPr>
          <p:nvPr/>
        </p:nvPicPr>
        <p:blipFill>
          <a:blip r:embed="rId4"/>
          <a:stretch>
            <a:fillRect/>
          </a:stretch>
        </p:blipFill>
        <p:spPr>
          <a:xfrm>
            <a:off x="5760753" y="1327107"/>
            <a:ext cx="3703641" cy="5037257"/>
          </a:xfrm>
          <a:prstGeom prst="rect">
            <a:avLst/>
          </a:prstGeom>
        </p:spPr>
      </p:pic>
      <p:pic>
        <p:nvPicPr>
          <p:cNvPr id="6" name="Picture 5">
            <a:extLst>
              <a:ext uri="{FF2B5EF4-FFF2-40B4-BE49-F238E27FC236}">
                <a16:creationId xmlns:a16="http://schemas.microsoft.com/office/drawing/2014/main" id="{5FD468DB-A384-8103-7543-76504F0D0BA7}"/>
              </a:ext>
            </a:extLst>
          </p:cNvPr>
          <p:cNvPicPr>
            <a:picLocks noChangeAspect="1"/>
          </p:cNvPicPr>
          <p:nvPr/>
        </p:nvPicPr>
        <p:blipFill>
          <a:blip r:embed="rId5"/>
          <a:stretch>
            <a:fillRect/>
          </a:stretch>
        </p:blipFill>
        <p:spPr>
          <a:xfrm>
            <a:off x="9835716" y="1583174"/>
            <a:ext cx="1638442" cy="929721"/>
          </a:xfrm>
          <a:prstGeom prst="rect">
            <a:avLst/>
          </a:prstGeom>
        </p:spPr>
      </p:pic>
    </p:spTree>
    <p:extLst>
      <p:ext uri="{BB962C8B-B14F-4D97-AF65-F5344CB8AC3E}">
        <p14:creationId xmlns:p14="http://schemas.microsoft.com/office/powerpoint/2010/main" val="269153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Results &amp;&amp; comments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is for the IIP3, the result is accepted as the IIP3 from 24 to 30 GHz is above -20dBm as required, so the design has a very good linearity spec compared to required.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8" name="Content Placeholder 5">
            <a:extLst>
              <a:ext uri="{FF2B5EF4-FFF2-40B4-BE49-F238E27FC236}">
                <a16:creationId xmlns:a16="http://schemas.microsoft.com/office/drawing/2014/main" id="{B7DCE1ED-C526-763C-EA6F-9402CB99A9A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548839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Corner setup</a:t>
            </a:r>
          </a:p>
        </p:txBody>
      </p:sp>
      <p:sp>
        <p:nvSpPr>
          <p:cNvPr id="3" name="Content Placeholder 2"/>
          <p:cNvSpPr>
            <a:spLocks noGrp="1"/>
          </p:cNvSpPr>
          <p:nvPr>
            <p:ph sz="half" idx="1"/>
          </p:nvPr>
        </p:nvSpPr>
        <p:spPr/>
        <p:txBody>
          <a:bodyPr/>
          <a:lstStyle/>
          <a:p>
            <a:pPr>
              <a:buClr>
                <a:schemeClr val="accent1"/>
              </a:buClr>
            </a:pPr>
            <a:r>
              <a:rPr lang="en-US" dirty="0"/>
              <a:t>The shown figure shows the corner setup used.</a:t>
            </a:r>
          </a:p>
          <a:p>
            <a:pPr>
              <a:buClr>
                <a:schemeClr val="accent1"/>
              </a:buClr>
            </a:pPr>
            <a:r>
              <a:rPr lang="en-US" dirty="0"/>
              <a:t>This setup is used to compare the previous results at different temperature and supply values to see the differences and if our design fits these corners. </a:t>
            </a:r>
          </a:p>
          <a:p>
            <a:pPr>
              <a:buClr>
                <a:schemeClr val="accent1"/>
              </a:buClr>
            </a:pPr>
            <a:endParaRPr lang="en-US" dirty="0"/>
          </a:p>
          <a:p>
            <a:pPr>
              <a:buClr>
                <a:schemeClr val="accent1"/>
              </a:buClr>
            </a:pPr>
            <a:endParaRPr lang="en-US" dirty="0"/>
          </a:p>
          <a:p>
            <a:pPr marL="0" indent="0">
              <a:buClr>
                <a:schemeClr val="accent1"/>
              </a:buClr>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Content Placeholder 8">
            <a:extLst>
              <a:ext uri="{FF2B5EF4-FFF2-40B4-BE49-F238E27FC236}">
                <a16:creationId xmlns:a16="http://schemas.microsoft.com/office/drawing/2014/main" id="{66FE23D1-837D-46F2-1D94-489D50CB5AC6}"/>
              </a:ext>
            </a:extLst>
          </p:cNvPr>
          <p:cNvPicPr>
            <a:picLocks noGrp="1" noChangeAspect="1"/>
          </p:cNvPicPr>
          <p:nvPr>
            <p:ph sz="half" idx="2"/>
          </p:nvPr>
        </p:nvPicPr>
        <p:blipFill>
          <a:blip r:embed="rId2"/>
          <a:stretch>
            <a:fillRect/>
          </a:stretch>
        </p:blipFill>
        <p:spPr>
          <a:xfrm>
            <a:off x="6801049" y="2288100"/>
            <a:ext cx="3757251" cy="3097926"/>
          </a:xfrm>
        </p:spPr>
      </p:pic>
    </p:spTree>
    <p:extLst>
      <p:ext uri="{BB962C8B-B14F-4D97-AF65-F5344CB8AC3E}">
        <p14:creationId xmlns:p14="http://schemas.microsoft.com/office/powerpoint/2010/main" val="2787483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input matching, the spec on s11 is achieved for all corner models as s11 is below -10 dB from 24 to 30 GHz, so the design provides a good input matching for all corner models.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Content Placeholder 6">
            <a:extLst>
              <a:ext uri="{FF2B5EF4-FFF2-40B4-BE49-F238E27FC236}">
                <a16:creationId xmlns:a16="http://schemas.microsoft.com/office/drawing/2014/main" id="{A0B8B43D-16C0-D848-7576-AC1C98AB99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421573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normAutofit fontScale="92500" lnSpcReduction="10000"/>
          </a:bodyPr>
          <a:lstStyle/>
          <a:p>
            <a:pPr>
              <a:buClr>
                <a:schemeClr val="accent1"/>
              </a:buClr>
            </a:pPr>
            <a:r>
              <a:rPr lang="en-US" dirty="0"/>
              <a:t> the shown graph shows the output matching, the spec on s22 is achieved for normal model and shifted right and left for the other corner models, so we can say that the output matching is sensitive to the corner models.</a:t>
            </a:r>
          </a:p>
          <a:p>
            <a:pPr>
              <a:buClr>
                <a:schemeClr val="accent1"/>
              </a:buClr>
            </a:pPr>
            <a:r>
              <a:rPr lang="en-US" dirty="0"/>
              <a:t>The fast, cold high supply skewed to high frequency, and vice versa about slow, hot, low supply.</a:t>
            </a:r>
          </a:p>
          <a:p>
            <a:pPr>
              <a:buClr>
                <a:schemeClr val="accent1"/>
              </a:buClr>
            </a:pPr>
            <a:r>
              <a:rPr lang="en-US" dirty="0"/>
              <a:t>Slow, hot, low supply skew was small, about 1.5G, but the other corner skewed a lot to the higher band, but still give good response at the low frequency which is about -7dB for s22.</a:t>
            </a:r>
          </a:p>
          <a:p>
            <a:pPr>
              <a:buClr>
                <a:schemeClr val="accent1"/>
              </a:buClr>
            </a:pPr>
            <a:r>
              <a:rPr lang="en-US" dirty="0"/>
              <a:t>These variations maybe because of that the value of the load cap is small so it’s sensitive to any variation in process and temperature.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Content Placeholder 5">
            <a:extLst>
              <a:ext uri="{FF2B5EF4-FFF2-40B4-BE49-F238E27FC236}">
                <a16:creationId xmlns:a16="http://schemas.microsoft.com/office/drawing/2014/main" id="{94442B31-F053-79A2-082C-C181C1EEC6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234695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gain, the spec on s21 is achieved for the nominal model and also for fast cold high supply model but at slow hot low supply the center frequency has shifted to lower frequency so the gain of 20dB isn’t achieved almost from 19GHz to the end of the band.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8" name="Content Placeholder 6">
            <a:extLst>
              <a:ext uri="{FF2B5EF4-FFF2-40B4-BE49-F238E27FC236}">
                <a16:creationId xmlns:a16="http://schemas.microsoft.com/office/drawing/2014/main" id="{75EFA513-037E-A7D3-325A-410922B4821D}"/>
              </a:ext>
            </a:extLst>
          </p:cNvPr>
          <p:cNvPicPr>
            <a:picLocks noGrp="1" noChangeAspect="1"/>
          </p:cNvPicPr>
          <p:nvPr>
            <p:ph sz="half" idx="2"/>
          </p:nvPr>
        </p:nvPicPr>
        <p:blipFill>
          <a:blip r:embed="rId2"/>
          <a:srcRect/>
          <a:stretch/>
        </p:blipFill>
        <p:spPr>
          <a:xfrm>
            <a:off x="6188075" y="2312749"/>
            <a:ext cx="5422900" cy="3462815"/>
          </a:xfrm>
        </p:spPr>
      </p:pic>
    </p:spTree>
    <p:extLst>
      <p:ext uri="{BB962C8B-B14F-4D97-AF65-F5344CB8AC3E}">
        <p14:creationId xmlns:p14="http://schemas.microsoft.com/office/powerpoint/2010/main" val="1612037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noise figure, the spec on NF is achieved for the normal model and the fast cold high supply model and for the slow one NF is below 3.9 dB, so the design provides a good NF for normal and fast models and the NF degrades a little for the slow hot model which is predictable, the high NF in the case of slow hot low supply can be calibrated by using the current reference as PTAT Current to increase the current as the temperature rise also it improves the gain at this case.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Content Placeholder 5">
            <a:extLst>
              <a:ext uri="{FF2B5EF4-FFF2-40B4-BE49-F238E27FC236}">
                <a16:creationId xmlns:a16="http://schemas.microsoft.com/office/drawing/2014/main" id="{9BC7EA2E-B6F6-665F-72C9-064BDCA773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44756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P1dB, the design provides good values for P1dB for all the corner models tested on it.</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Content Placeholder 6">
            <a:extLst>
              <a:ext uri="{FF2B5EF4-FFF2-40B4-BE49-F238E27FC236}">
                <a16:creationId xmlns:a16="http://schemas.microsoft.com/office/drawing/2014/main" id="{9DC1156F-0B4F-0AAD-3B5E-30DC6D9BD36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2747936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IIP3, the spec on IIP3 is achieved for all the corner models as they all above -20 </a:t>
            </a:r>
            <a:r>
              <a:rPr lang="en-US" dirty="0" err="1"/>
              <a:t>dBm</a:t>
            </a:r>
            <a:r>
              <a:rPr lang="en-US" dirty="0"/>
              <a:t>, so the design provides a good linearity for all corner models tested.</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9" name="Content Placeholder 5">
            <a:extLst>
              <a:ext uri="{FF2B5EF4-FFF2-40B4-BE49-F238E27FC236}">
                <a16:creationId xmlns:a16="http://schemas.microsoft.com/office/drawing/2014/main" id="{95B72E37-D52A-F590-6FB1-C9A5FF359CC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8075" y="2312749"/>
            <a:ext cx="5422900" cy="3462815"/>
          </a:xfrm>
        </p:spPr>
      </p:pic>
    </p:spTree>
    <p:extLst>
      <p:ext uri="{BB962C8B-B14F-4D97-AF65-F5344CB8AC3E}">
        <p14:creationId xmlns:p14="http://schemas.microsoft.com/office/powerpoint/2010/main" val="4204921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LNA architecture used</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3" y="2228003"/>
                <a:ext cx="8751066" cy="4093259"/>
              </a:xfrm>
            </p:spPr>
            <p:txBody>
              <a:bodyPr>
                <a:normAutofit lnSpcReduction="10000"/>
              </a:bodyPr>
              <a:lstStyle/>
              <a:p>
                <a:pPr>
                  <a:buClr>
                    <a:schemeClr val="accent1"/>
                  </a:buClr>
                </a:pPr>
                <a:r>
                  <a:rPr lang="en-US" dirty="0"/>
                  <a:t>The equation of the figure of merit gives us some hints about which topology to use for the LNA to get the best design, we need to have a high gain, low NF and high IIP3 with low power consumption.</a:t>
                </a:r>
              </a:p>
              <a:p>
                <a:pPr marL="0" indent="0">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𝐹𝑂𝑀</m:t>
                          </m:r>
                        </m:e>
                        <m:sub>
                          <m:r>
                            <a:rPr lang="en-US" b="0" i="1" smtClean="0">
                              <a:latin typeface="Cambria Math" panose="02040503050406030204" pitchFamily="18" charset="0"/>
                            </a:rPr>
                            <m:t>𝐿𝑁𝐴</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𝐼𝐼𝑃</m:t>
                              </m:r>
                              <m:r>
                                <a:rPr lang="en-US" b="0" i="1" smtClean="0">
                                  <a:latin typeface="Cambria Math" panose="02040503050406030204" pitchFamily="18" charset="0"/>
                                </a:rPr>
                                <m:t>3∗</m:t>
                              </m:r>
                              <m:r>
                                <a:rPr lang="en-US" b="0" i="1" smtClean="0">
                                  <a:latin typeface="Cambria Math" panose="02040503050406030204" pitchFamily="18" charset="0"/>
                                </a:rPr>
                                <m:t>𝑓</m:t>
                              </m:r>
                            </m:e>
                          </m:d>
                        </m:num>
                        <m:den>
                          <m:d>
                            <m:dPr>
                              <m:ctrlPr>
                                <a:rPr lang="en-US" b="0" i="1" smtClean="0">
                                  <a:latin typeface="Cambria Math" panose="02040503050406030204" pitchFamily="18" charset="0"/>
                                </a:rPr>
                              </m:ctrlPr>
                            </m:dPr>
                            <m:e>
                              <m:r>
                                <a:rPr lang="en-US" b="0" i="1" smtClean="0">
                                  <a:latin typeface="Cambria Math" panose="02040503050406030204" pitchFamily="18" charset="0"/>
                                </a:rPr>
                                <m:t>𝐹</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𝑃</m:t>
                          </m:r>
                        </m:den>
                      </m:f>
                    </m:oMath>
                  </m:oMathPara>
                </a14:m>
                <a:endParaRPr lang="en-US" dirty="0"/>
              </a:p>
              <a:p>
                <a:pPr>
                  <a:buClr>
                    <a:schemeClr val="accent1"/>
                  </a:buClr>
                </a:pPr>
                <a:r>
                  <a:rPr lang="en-US" dirty="0"/>
                  <a:t>From the previous equation, we decided to use the </a:t>
                </a:r>
                <a:r>
                  <a:rPr lang="en-US" dirty="0" err="1"/>
                  <a:t>cascode</a:t>
                </a:r>
                <a:r>
                  <a:rPr lang="en-US" dirty="0"/>
                  <a:t> CS (common source) with inductive degeneration topology as it gives the lowest NF, very good </a:t>
                </a:r>
                <a:r>
                  <a:rPr lang="en-US" dirty="0" err="1"/>
                  <a:t>input&amp;output</a:t>
                </a:r>
                <a:r>
                  <a:rPr lang="en-US" dirty="0"/>
                  <a:t> matching without trade off with the noise matching.</a:t>
                </a:r>
              </a:p>
              <a:p>
                <a:pPr>
                  <a:buClr>
                    <a:schemeClr val="accent1"/>
                  </a:buClr>
                </a:pPr>
                <a:r>
                  <a:rPr lang="en-US" dirty="0"/>
                  <a:t>Also Common gate topology was a choice as it gives very wide band input matching but this degrade the noise matching so the NF spec can’t be as low as required.</a:t>
                </a:r>
              </a:p>
              <a:p>
                <a:pPr>
                  <a:buClr>
                    <a:schemeClr val="accent1"/>
                  </a:buClr>
                </a:pPr>
                <a:r>
                  <a:rPr lang="en-US" dirty="0"/>
                  <a:t>The </a:t>
                </a:r>
                <a:r>
                  <a:rPr lang="en-US" dirty="0" err="1"/>
                  <a:t>cascode</a:t>
                </a:r>
                <a:r>
                  <a:rPr lang="en-US" dirty="0"/>
                  <a:t> also extend the BW and increase the gain, and also a good isolation.</a:t>
                </a:r>
              </a:p>
              <a:p>
                <a:pPr>
                  <a:buClr>
                    <a:schemeClr val="accent1"/>
                  </a:buClr>
                </a:pPr>
                <a:r>
                  <a:rPr lang="en-US" dirty="0"/>
                  <a:t>Our final architecture consists of 2 stages of the </a:t>
                </a:r>
                <a:r>
                  <a:rPr lang="en-US" dirty="0" err="1"/>
                  <a:t>cascode</a:t>
                </a:r>
                <a:r>
                  <a:rPr lang="en-US" dirty="0"/>
                  <a:t> CS, the 1</a:t>
                </a:r>
                <a:r>
                  <a:rPr lang="en-US" baseline="30000" dirty="0"/>
                  <a:t>st</a:t>
                </a:r>
                <a:r>
                  <a:rPr lang="en-US" dirty="0"/>
                  <a:t> stage to provide input and noise matching and the 2</a:t>
                </a:r>
                <a:r>
                  <a:rPr lang="en-US" baseline="30000" dirty="0"/>
                  <a:t>nd</a:t>
                </a:r>
                <a:r>
                  <a:rPr lang="en-US" dirty="0"/>
                  <a:t> one to provide high gain and wide output matching.</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3" y="2228003"/>
                <a:ext cx="8751066" cy="4093259"/>
              </a:xfrm>
              <a:blipFill>
                <a:blip r:embed="rId2"/>
                <a:stretch>
                  <a:fillRect l="-279" r="-70" b="-1042"/>
                </a:stretch>
              </a:blipFill>
            </p:spPr>
            <p:txBody>
              <a:bodyPr/>
              <a:lstStyle/>
              <a:p>
                <a:r>
                  <a:rPr lang="en-US">
                    <a:noFill/>
                  </a:rPr>
                  <a:t> </a:t>
                </a:r>
              </a:p>
            </p:txBody>
          </p:sp>
        </mc:Fallback>
      </mc:AlternateContent>
      <p:pic>
        <p:nvPicPr>
          <p:cNvPr id="6" name="Content Placeholder 5"/>
          <p:cNvPicPr>
            <a:picLocks noGrp="1" noChangeAspect="1"/>
          </p:cNvPicPr>
          <p:nvPr>
            <p:ph sz="half" idx="2"/>
          </p:nvPr>
        </p:nvPicPr>
        <p:blipFill>
          <a:blip r:embed="rId3"/>
          <a:stretch>
            <a:fillRect/>
          </a:stretch>
        </p:blipFill>
        <p:spPr>
          <a:xfrm>
            <a:off x="9614262" y="2228003"/>
            <a:ext cx="2299063" cy="3662459"/>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8259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Final results</a:t>
            </a: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0D9A91FA-9447-F13B-B87D-B60D03E244C7}"/>
                  </a:ext>
                </a:extLst>
              </p:cNvPr>
              <p:cNvGraphicFramePr>
                <a:graphicFrameLocks noGrp="1"/>
              </p:cNvGraphicFramePr>
              <p:nvPr>
                <p:ph sz="half" idx="1"/>
                <p:extLst>
                  <p:ext uri="{D42A27DB-BD31-4B8C-83A1-F6EECF244321}">
                    <p14:modId xmlns:p14="http://schemas.microsoft.com/office/powerpoint/2010/main" val="2848420872"/>
                  </p:ext>
                </p:extLst>
              </p:nvPr>
            </p:nvGraphicFramePr>
            <p:xfrm>
              <a:off x="2006582" y="2226851"/>
              <a:ext cx="7504971" cy="3918492"/>
            </p:xfrm>
            <a:graphic>
              <a:graphicData uri="http://schemas.openxmlformats.org/drawingml/2006/table">
                <a:tbl>
                  <a:tblPr firstRow="1" bandRow="1">
                    <a:tableStyleId>{5C22544A-7EE6-4342-B048-85BDC9FD1C3A}</a:tableStyleId>
                  </a:tblPr>
                  <a:tblGrid>
                    <a:gridCol w="2619207">
                      <a:extLst>
                        <a:ext uri="{9D8B030D-6E8A-4147-A177-3AD203B41FA5}">
                          <a16:colId xmlns:a16="http://schemas.microsoft.com/office/drawing/2014/main" val="2433997642"/>
                        </a:ext>
                      </a:extLst>
                    </a:gridCol>
                    <a:gridCol w="878540">
                      <a:extLst>
                        <a:ext uri="{9D8B030D-6E8A-4147-A177-3AD203B41FA5}">
                          <a16:colId xmlns:a16="http://schemas.microsoft.com/office/drawing/2014/main" val="2430928739"/>
                        </a:ext>
                      </a:extLst>
                    </a:gridCol>
                    <a:gridCol w="1039906">
                      <a:extLst>
                        <a:ext uri="{9D8B030D-6E8A-4147-A177-3AD203B41FA5}">
                          <a16:colId xmlns:a16="http://schemas.microsoft.com/office/drawing/2014/main" val="662150248"/>
                        </a:ext>
                      </a:extLst>
                    </a:gridCol>
                    <a:gridCol w="1219200">
                      <a:extLst>
                        <a:ext uri="{9D8B030D-6E8A-4147-A177-3AD203B41FA5}">
                          <a16:colId xmlns:a16="http://schemas.microsoft.com/office/drawing/2014/main" val="3215032802"/>
                        </a:ext>
                      </a:extLst>
                    </a:gridCol>
                    <a:gridCol w="851647">
                      <a:extLst>
                        <a:ext uri="{9D8B030D-6E8A-4147-A177-3AD203B41FA5}">
                          <a16:colId xmlns:a16="http://schemas.microsoft.com/office/drawing/2014/main" val="1509155864"/>
                        </a:ext>
                      </a:extLst>
                    </a:gridCol>
                    <a:gridCol w="896471">
                      <a:extLst>
                        <a:ext uri="{9D8B030D-6E8A-4147-A177-3AD203B41FA5}">
                          <a16:colId xmlns:a16="http://schemas.microsoft.com/office/drawing/2014/main" val="472929078"/>
                        </a:ext>
                      </a:extLst>
                    </a:gridCol>
                  </a:tblGrid>
                  <a:tr h="365210">
                    <a:tc>
                      <a:txBody>
                        <a:bodyPr/>
                        <a:lstStyle/>
                        <a:p>
                          <a:endParaRPr lang="en-US"/>
                        </a:p>
                      </a:txBody>
                      <a:tcPr/>
                    </a:tc>
                    <a:tc>
                      <a:txBody>
                        <a:bodyPr/>
                        <a:lstStyle/>
                        <a:p>
                          <a:pPr algn="ctr"/>
                          <a:r>
                            <a:rPr lang="en-US" dirty="0"/>
                            <a:t>Spec.</a:t>
                          </a: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Slow</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lang="en-US" sz="1800" b="1" kern="1200" dirty="0">
                              <a:solidFill>
                                <a:schemeClr val="lt1"/>
                              </a:solidFill>
                              <a:latin typeface="+mn-lt"/>
                              <a:ea typeface="+mn-ea"/>
                              <a:cs typeface="+mn-cs"/>
                            </a:rPr>
                          </a:br>
                          <a:r>
                            <a:rPr lang="en-US" sz="1800" b="1" kern="1200" dirty="0">
                              <a:solidFill>
                                <a:schemeClr val="lt1"/>
                              </a:solidFill>
                              <a:latin typeface="+mn-lt"/>
                              <a:ea typeface="+mn-ea"/>
                              <a:cs typeface="+mn-cs"/>
                            </a:rPr>
                            <a:t>Typical</a:t>
                          </a:r>
                        </a:p>
                        <a:p>
                          <a:pPr marL="0" algn="ctr" defTabSz="457200" rtl="0" eaLnBrk="1" latinLnBrk="0" hangingPunct="1"/>
                          <a:endParaRPr lang="en-US" sz="1800" b="1" kern="1200" dirty="0">
                            <a:solidFill>
                              <a:schemeClr val="lt1"/>
                            </a:solidFill>
                            <a:latin typeface="+mn-lt"/>
                            <a:ea typeface="+mn-ea"/>
                            <a:cs typeface="+mn-cs"/>
                          </a:endParaRP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Fast</a:t>
                          </a: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Unit</a:t>
                          </a:r>
                        </a:p>
                      </a:txBody>
                      <a:tcPr anchor="ctr"/>
                    </a:tc>
                    <a:extLst>
                      <a:ext uri="{0D108BD9-81ED-4DB2-BD59-A6C34878D82A}">
                        <a16:rowId xmlns:a16="http://schemas.microsoft.com/office/drawing/2014/main" val="3104266478"/>
                      </a:ext>
                    </a:extLst>
                  </a:tr>
                  <a:tr h="417737">
                    <a:tc>
                      <a:txBody>
                        <a:bodyPr/>
                        <a:lstStyle/>
                        <a:p>
                          <a:r>
                            <a:rPr lang="en-US" sz="1800" b="0" i="0" u="none" strike="noStrike" kern="1200" baseline="0" dirty="0">
                              <a:solidFill>
                                <a:schemeClr val="dk1"/>
                              </a:solidFill>
                              <a:latin typeface="+mn-lt"/>
                              <a:ea typeface="+mn-ea"/>
                              <a:cs typeface="+mn-cs"/>
                            </a:rPr>
                            <a:t>Gain (24-30GHz)</a:t>
                          </a:r>
                          <a:endParaRPr lang="en-US" dirty="0"/>
                        </a:p>
                      </a:txBody>
                      <a:tcPr/>
                    </a:tc>
                    <a:tc>
                      <a:txBody>
                        <a:bodyPr/>
                        <a:lstStyle/>
                        <a:p>
                          <a:pPr algn="ctr"/>
                          <a:r>
                            <a:rPr lang="en-US" dirty="0"/>
                            <a:t>20</a:t>
                          </a:r>
                        </a:p>
                      </a:txBody>
                      <a:tcPr/>
                    </a:tc>
                    <a:tc>
                      <a:txBody>
                        <a:bodyPr/>
                        <a:lstStyle/>
                        <a:p>
                          <a:pPr algn="ctr"/>
                          <a:r>
                            <a:rPr lang="en-US" dirty="0"/>
                            <a:t>17</a:t>
                          </a:r>
                        </a:p>
                      </a:txBody>
                      <a:tcPr/>
                    </a:tc>
                    <a:tc>
                      <a:txBody>
                        <a:bodyPr/>
                        <a:lstStyle/>
                        <a:p>
                          <a:pPr algn="ctr"/>
                          <a:r>
                            <a:rPr lang="en-US" dirty="0"/>
                            <a:t>20</a:t>
                          </a:r>
                        </a:p>
                      </a:txBody>
                      <a:tcPr/>
                    </a:tc>
                    <a:tc>
                      <a:txBody>
                        <a:bodyPr/>
                        <a:lstStyle/>
                        <a:p>
                          <a:pPr algn="ctr"/>
                          <a:r>
                            <a:rPr lang="en-US" dirty="0"/>
                            <a:t>18.5</a:t>
                          </a:r>
                        </a:p>
                      </a:txBody>
                      <a:tcPr/>
                    </a:tc>
                    <a:tc>
                      <a:txBody>
                        <a:bodyPr/>
                        <a:lstStyle/>
                        <a:p>
                          <a:r>
                            <a:rPr lang="en-US" dirty="0"/>
                            <a:t>dB</a:t>
                          </a:r>
                        </a:p>
                      </a:txBody>
                      <a:tcPr/>
                    </a:tc>
                    <a:extLst>
                      <a:ext uri="{0D108BD9-81ED-4DB2-BD59-A6C34878D82A}">
                        <a16:rowId xmlns:a16="http://schemas.microsoft.com/office/drawing/2014/main" val="3430011256"/>
                      </a:ext>
                    </a:extLst>
                  </a:tr>
                  <a:tr h="365210">
                    <a:tc>
                      <a:txBody>
                        <a:bodyPr/>
                        <a:lstStyle/>
                        <a:p>
                          <a:r>
                            <a:rPr lang="en-US" sz="1800" b="0" i="0" u="none" strike="noStrike" kern="1200" baseline="0" dirty="0">
                              <a:solidFill>
                                <a:schemeClr val="dk1"/>
                              </a:solidFill>
                              <a:latin typeface="+mn-lt"/>
                              <a:ea typeface="+mn-ea"/>
                              <a:cs typeface="+mn-cs"/>
                            </a:rPr>
                            <a:t>1dB BW (</a:t>
                          </a:r>
                          <a14:m>
                            <m:oMath xmlns:m="http://schemas.openxmlformats.org/officeDocument/2006/math">
                              <m:sSub>
                                <m:sSubPr>
                                  <m:ctrlPr>
                                    <a:rPr lang="en-US" sz="1800" b="1" i="1" u="none" strike="noStrike" kern="1200" baseline="0" smtClean="0">
                                      <a:solidFill>
                                        <a:schemeClr val="dk1"/>
                                      </a:solidFill>
                                      <a:latin typeface="Cambria Math" panose="02040503050406030204" pitchFamily="18" charset="0"/>
                                      <a:ea typeface="+mn-ea"/>
                                      <a:cs typeface="+mn-cs"/>
                                    </a:rPr>
                                  </m:ctrlPr>
                                </m:sSubPr>
                                <m:e>
                                  <m:r>
                                    <a:rPr lang="en-US" sz="1800" b="1" i="1" u="none" strike="noStrike" kern="1200" baseline="0" smtClean="0">
                                      <a:solidFill>
                                        <a:schemeClr val="dk1"/>
                                      </a:solidFill>
                                      <a:latin typeface="Cambria Math" panose="02040503050406030204" pitchFamily="18" charset="0"/>
                                      <a:ea typeface="+mn-ea"/>
                                      <a:cs typeface="+mn-cs"/>
                                    </a:rPr>
                                    <m:t>𝒇</m:t>
                                  </m:r>
                                </m:e>
                                <m:sub>
                                  <m:r>
                                    <a:rPr lang="en-US" sz="1800" b="1" i="1" u="none" strike="noStrike" kern="1200" baseline="0" smtClean="0">
                                      <a:solidFill>
                                        <a:schemeClr val="dk1"/>
                                      </a:solidFill>
                                      <a:latin typeface="Cambria Math" panose="02040503050406030204" pitchFamily="18" charset="0"/>
                                      <a:ea typeface="+mn-ea"/>
                                      <a:cs typeface="+mn-cs"/>
                                    </a:rPr>
                                    <m:t>𝒍𝒐𝒘</m:t>
                                  </m:r>
                                </m:sub>
                              </m:sSub>
                            </m:oMath>
                          </a14:m>
                          <a:r>
                            <a:rPr lang="en-US" sz="1800" b="1" i="0" u="none" strike="noStrike" kern="1200" baseline="0" dirty="0">
                              <a:solidFill>
                                <a:schemeClr val="dk1"/>
                              </a:solidFill>
                              <a:latin typeface="+mn-lt"/>
                              <a:ea typeface="+mn-ea"/>
                              <a:cs typeface="+mn-cs"/>
                            </a:rPr>
                            <a:t> &amp;</a:t>
                          </a:r>
                          <a14:m>
                            <m:oMath xmlns:m="http://schemas.openxmlformats.org/officeDocument/2006/math">
                              <m:r>
                                <a:rPr lang="en-US" sz="1800" b="1" i="1" u="none" strike="noStrike" kern="1200" baseline="0" dirty="0" smtClean="0">
                                  <a:solidFill>
                                    <a:schemeClr val="dk1"/>
                                  </a:solidFill>
                                  <a:latin typeface="Cambria Math" panose="02040503050406030204" pitchFamily="18" charset="0"/>
                                  <a:ea typeface="+mn-ea"/>
                                  <a:cs typeface="+mn-cs"/>
                                </a:rPr>
                                <m:t> </m:t>
                              </m:r>
                              <m:sSub>
                                <m:sSubPr>
                                  <m:ctrlPr>
                                    <a:rPr lang="en-US" sz="1800" b="1" i="1" u="none" strike="noStrike" kern="1200" baseline="0" dirty="0" smtClean="0">
                                      <a:solidFill>
                                        <a:schemeClr val="dk1"/>
                                      </a:solidFill>
                                      <a:latin typeface="Cambria Math" panose="02040503050406030204" pitchFamily="18" charset="0"/>
                                      <a:ea typeface="+mn-ea"/>
                                      <a:cs typeface="+mn-cs"/>
                                    </a:rPr>
                                  </m:ctrlPr>
                                </m:sSubPr>
                                <m:e>
                                  <m:r>
                                    <a:rPr lang="en-US" sz="1800" b="1" i="1" u="none" strike="noStrike" kern="1200" baseline="0" dirty="0" smtClean="0">
                                      <a:solidFill>
                                        <a:schemeClr val="dk1"/>
                                      </a:solidFill>
                                      <a:latin typeface="Cambria Math" panose="02040503050406030204" pitchFamily="18" charset="0"/>
                                      <a:ea typeface="+mn-ea"/>
                                      <a:cs typeface="+mn-cs"/>
                                    </a:rPr>
                                    <m:t>𝒇</m:t>
                                  </m:r>
                                </m:e>
                                <m:sub>
                                  <m:r>
                                    <a:rPr lang="en-US" sz="1800" b="1" i="1" u="none" strike="noStrike" kern="1200" baseline="0" dirty="0" smtClean="0">
                                      <a:solidFill>
                                        <a:schemeClr val="dk1"/>
                                      </a:solidFill>
                                      <a:latin typeface="Cambria Math" panose="02040503050406030204" pitchFamily="18" charset="0"/>
                                      <a:ea typeface="+mn-ea"/>
                                      <a:cs typeface="+mn-cs"/>
                                    </a:rPr>
                                    <m:t>𝒉𝒊𝒈𝒉</m:t>
                                  </m:r>
                                </m:sub>
                              </m:sSub>
                            </m:oMath>
                          </a14:m>
                          <a:r>
                            <a:rPr lang="en-US" sz="1800" b="0" i="0" u="none" strike="noStrike" kern="1200" baseline="0" dirty="0">
                              <a:solidFill>
                                <a:schemeClr val="dk1"/>
                              </a:solidFill>
                              <a:latin typeface="+mn-lt"/>
                              <a:ea typeface="+mn-ea"/>
                              <a:cs typeface="+mn-cs"/>
                            </a:rPr>
                            <a:t>)</a:t>
                          </a:r>
                          <a:endParaRPr lang="en-US" dirty="0"/>
                        </a:p>
                      </a:txBody>
                      <a:tcPr/>
                    </a:tc>
                    <a:tc>
                      <a:txBody>
                        <a:bodyPr/>
                        <a:lstStyle/>
                        <a:p>
                          <a:pPr algn="ctr"/>
                          <a:r>
                            <a:rPr lang="en-US" dirty="0"/>
                            <a:t>___</a:t>
                          </a:r>
                        </a:p>
                      </a:txBody>
                      <a:tcPr/>
                    </a:tc>
                    <a:tc>
                      <a:txBody>
                        <a:bodyPr/>
                        <a:lstStyle/>
                        <a:p>
                          <a:pPr algn="ctr"/>
                          <a:r>
                            <a:rPr lang="en-US" dirty="0"/>
                            <a:t>4.5</a:t>
                          </a:r>
                        </a:p>
                      </a:txBody>
                      <a:tcPr/>
                    </a:tc>
                    <a:tc>
                      <a:txBody>
                        <a:bodyPr/>
                        <a:lstStyle/>
                        <a:p>
                          <a:pPr algn="ctr"/>
                          <a:r>
                            <a:rPr lang="en-US" dirty="0"/>
                            <a:t>4</a:t>
                          </a:r>
                        </a:p>
                      </a:txBody>
                      <a:tcPr/>
                    </a:tc>
                    <a:tc>
                      <a:txBody>
                        <a:bodyPr/>
                        <a:lstStyle/>
                        <a:p>
                          <a:pPr algn="ctr"/>
                          <a:r>
                            <a:rPr lang="en-US" dirty="0"/>
                            <a:t>7.5</a:t>
                          </a:r>
                        </a:p>
                      </a:txBody>
                      <a:tcPr/>
                    </a:tc>
                    <a:tc>
                      <a:txBody>
                        <a:bodyPr/>
                        <a:lstStyle/>
                        <a:p>
                          <a:r>
                            <a:rPr lang="en-US" dirty="0"/>
                            <a:t>GHz</a:t>
                          </a:r>
                        </a:p>
                      </a:txBody>
                      <a:tcPr/>
                    </a:tc>
                    <a:extLst>
                      <a:ext uri="{0D108BD9-81ED-4DB2-BD59-A6C34878D82A}">
                        <a16:rowId xmlns:a16="http://schemas.microsoft.com/office/drawing/2014/main" val="985423368"/>
                      </a:ext>
                    </a:extLst>
                  </a:tr>
                  <a:tr h="365210">
                    <a:tc>
                      <a:txBody>
                        <a:bodyPr/>
                        <a:lstStyle/>
                        <a:p>
                          <a:r>
                            <a:rPr lang="en-US" dirty="0"/>
                            <a:t>NF</a:t>
                          </a:r>
                        </a:p>
                      </a:txBody>
                      <a:tcPr/>
                    </a:tc>
                    <a:tc>
                      <a:txBody>
                        <a:bodyPr/>
                        <a:lstStyle/>
                        <a:p>
                          <a:pPr algn="ctr"/>
                          <a:r>
                            <a:rPr lang="en-US" dirty="0"/>
                            <a:t>3 </a:t>
                          </a:r>
                        </a:p>
                      </a:txBody>
                      <a:tcPr/>
                    </a:tc>
                    <a:tc>
                      <a:txBody>
                        <a:bodyPr/>
                        <a:lstStyle/>
                        <a:p>
                          <a:pPr algn="ctr"/>
                          <a:r>
                            <a:rPr lang="en-US" dirty="0"/>
                            <a:t>3.8</a:t>
                          </a:r>
                        </a:p>
                      </a:txBody>
                      <a:tcPr/>
                    </a:tc>
                    <a:tc>
                      <a:txBody>
                        <a:bodyPr/>
                        <a:lstStyle/>
                        <a:p>
                          <a:pPr algn="ctr"/>
                          <a:r>
                            <a:rPr lang="en-US" dirty="0"/>
                            <a:t>2.98</a:t>
                          </a:r>
                        </a:p>
                      </a:txBody>
                      <a:tcPr/>
                    </a:tc>
                    <a:tc>
                      <a:txBody>
                        <a:bodyPr/>
                        <a:lstStyle/>
                        <a:p>
                          <a:pPr algn="ctr"/>
                          <a:r>
                            <a:rPr lang="en-US" dirty="0"/>
                            <a:t>2.6</a:t>
                          </a:r>
                        </a:p>
                      </a:txBody>
                      <a:tcPr/>
                    </a:tc>
                    <a:tc>
                      <a:txBody>
                        <a:bodyPr/>
                        <a:lstStyle/>
                        <a:p>
                          <a:r>
                            <a:rPr lang="en-US" dirty="0"/>
                            <a:t>dB</a:t>
                          </a:r>
                        </a:p>
                      </a:txBody>
                      <a:tcPr/>
                    </a:tc>
                    <a:extLst>
                      <a:ext uri="{0D108BD9-81ED-4DB2-BD59-A6C34878D82A}">
                        <a16:rowId xmlns:a16="http://schemas.microsoft.com/office/drawing/2014/main" val="1559662039"/>
                      </a:ext>
                    </a:extLst>
                  </a:tr>
                  <a:tr h="365210">
                    <a:tc>
                      <a:txBody>
                        <a:bodyPr/>
                        <a:lstStyle/>
                        <a:p>
                          <a:r>
                            <a:rPr lang="en-US" dirty="0"/>
                            <a:t>IIP3</a:t>
                          </a:r>
                        </a:p>
                      </a:txBody>
                      <a:tcPr/>
                    </a:tc>
                    <a:tc>
                      <a:txBody>
                        <a:bodyPr/>
                        <a:lstStyle/>
                        <a:p>
                          <a:pPr algn="ctr"/>
                          <a:r>
                            <a:rPr lang="en-US" dirty="0"/>
                            <a:t>-20</a:t>
                          </a:r>
                        </a:p>
                      </a:txBody>
                      <a:tcPr/>
                    </a:tc>
                    <a:tc>
                      <a:txBody>
                        <a:bodyPr/>
                        <a:lstStyle/>
                        <a:p>
                          <a:pPr algn="ctr"/>
                          <a:r>
                            <a:rPr lang="en-US" dirty="0"/>
                            <a:t>-13</a:t>
                          </a:r>
                        </a:p>
                      </a:txBody>
                      <a:tcPr/>
                    </a:tc>
                    <a:tc>
                      <a:txBody>
                        <a:bodyPr/>
                        <a:lstStyle/>
                        <a:p>
                          <a:pPr algn="ctr"/>
                          <a:r>
                            <a:rPr lang="en-US" dirty="0"/>
                            <a:t>-11.5</a:t>
                          </a:r>
                        </a:p>
                      </a:txBody>
                      <a:tcPr/>
                    </a:tc>
                    <a:tc>
                      <a:txBody>
                        <a:bodyPr/>
                        <a:lstStyle/>
                        <a:p>
                          <a:pPr algn="ctr"/>
                          <a:r>
                            <a:rPr lang="en-US" dirty="0"/>
                            <a:t>-9</a:t>
                          </a:r>
                        </a:p>
                      </a:txBody>
                      <a:tcPr/>
                    </a:tc>
                    <a:tc>
                      <a:txBody>
                        <a:bodyPr/>
                        <a:lstStyle/>
                        <a:p>
                          <a:r>
                            <a:rPr lang="en-US" dirty="0"/>
                            <a:t>dBm</a:t>
                          </a:r>
                        </a:p>
                      </a:txBody>
                      <a:tcPr/>
                    </a:tc>
                    <a:extLst>
                      <a:ext uri="{0D108BD9-81ED-4DB2-BD59-A6C34878D82A}">
                        <a16:rowId xmlns:a16="http://schemas.microsoft.com/office/drawing/2014/main" val="2136081606"/>
                      </a:ext>
                    </a:extLst>
                  </a:tr>
                  <a:tr h="36521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r>
                                      <a:rPr lang="en-US" b="0" i="1" smtClean="0">
                                        <a:latin typeface="Cambria Math" panose="02040503050406030204" pitchFamily="18" charset="0"/>
                                      </a:rPr>
                                      <m:t>𝑑𝐵</m:t>
                                    </m:r>
                                  </m:sub>
                                </m:sSub>
                              </m:oMath>
                            </m:oMathPara>
                          </a14:m>
                          <a:endParaRPr lang="en-US" dirty="0"/>
                        </a:p>
                      </a:txBody>
                      <a:tcPr/>
                    </a:tc>
                    <a:tc>
                      <a:txBody>
                        <a:bodyPr/>
                        <a:lstStyle/>
                        <a:p>
                          <a:pPr algn="ctr"/>
                          <a:r>
                            <a:rPr lang="en-US" dirty="0"/>
                            <a:t>___</a:t>
                          </a:r>
                        </a:p>
                      </a:txBody>
                      <a:tcPr/>
                    </a:tc>
                    <a:tc>
                      <a:txBody>
                        <a:bodyPr/>
                        <a:lstStyle/>
                        <a:p>
                          <a:pPr algn="ctr"/>
                          <a:r>
                            <a:rPr lang="en-US" dirty="0"/>
                            <a:t>-19.5</a:t>
                          </a:r>
                        </a:p>
                      </a:txBody>
                      <a:tcPr/>
                    </a:tc>
                    <a:tc>
                      <a:txBody>
                        <a:bodyPr/>
                        <a:lstStyle/>
                        <a:p>
                          <a:pPr algn="ctr"/>
                          <a:r>
                            <a:rPr lang="en-US" dirty="0"/>
                            <a:t>-19</a:t>
                          </a:r>
                        </a:p>
                      </a:txBody>
                      <a:tcPr/>
                    </a:tc>
                    <a:tc>
                      <a:txBody>
                        <a:bodyPr/>
                        <a:lstStyle/>
                        <a:p>
                          <a:pPr algn="ctr"/>
                          <a:r>
                            <a:rPr lang="en-US" dirty="0"/>
                            <a:t>-17</a:t>
                          </a:r>
                        </a:p>
                      </a:txBody>
                      <a:tcPr/>
                    </a:tc>
                    <a:tc>
                      <a:txBody>
                        <a:bodyPr/>
                        <a:lstStyle/>
                        <a:p>
                          <a:r>
                            <a:rPr lang="en-US" dirty="0"/>
                            <a:t>dBm</a:t>
                          </a:r>
                        </a:p>
                      </a:txBody>
                      <a:tcPr/>
                    </a:tc>
                    <a:extLst>
                      <a:ext uri="{0D108BD9-81ED-4DB2-BD59-A6C34878D82A}">
                        <a16:rowId xmlns:a16="http://schemas.microsoft.com/office/drawing/2014/main" val="2347859729"/>
                      </a:ext>
                    </a:extLst>
                  </a:tr>
                  <a:tr h="365210">
                    <a:tc>
                      <a:txBody>
                        <a:bodyPr/>
                        <a:lstStyle/>
                        <a:p>
                          <a:r>
                            <a:rPr lang="en-US" dirty="0"/>
                            <a:t>S11 </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r>
                            <a:rPr lang="en-US" dirty="0"/>
                            <a:t>dB</a:t>
                          </a:r>
                        </a:p>
                      </a:txBody>
                      <a:tcPr/>
                    </a:tc>
                    <a:extLst>
                      <a:ext uri="{0D108BD9-81ED-4DB2-BD59-A6C34878D82A}">
                        <a16:rowId xmlns:a16="http://schemas.microsoft.com/office/drawing/2014/main" val="308806695"/>
                      </a:ext>
                    </a:extLst>
                  </a:tr>
                  <a:tr h="365210">
                    <a:tc>
                      <a:txBody>
                        <a:bodyPr/>
                        <a:lstStyle/>
                        <a:p>
                          <a:r>
                            <a:rPr lang="en-US" dirty="0"/>
                            <a:t>S22 </a:t>
                          </a:r>
                        </a:p>
                      </a:txBody>
                      <a:tcPr/>
                    </a:tc>
                    <a:tc>
                      <a:txBody>
                        <a:bodyPr/>
                        <a:lstStyle/>
                        <a:p>
                          <a:pPr algn="ctr"/>
                          <a:r>
                            <a:rPr lang="en-US" dirty="0"/>
                            <a:t>-10</a:t>
                          </a:r>
                        </a:p>
                      </a:txBody>
                      <a:tcPr/>
                    </a:tc>
                    <a:tc>
                      <a:txBody>
                        <a:bodyPr/>
                        <a:lstStyle/>
                        <a:p>
                          <a:pPr algn="ctr"/>
                          <a:r>
                            <a:rPr lang="en-US" dirty="0"/>
                            <a:t>-6</a:t>
                          </a:r>
                        </a:p>
                      </a:txBody>
                      <a:tcPr/>
                    </a:tc>
                    <a:tc>
                      <a:txBody>
                        <a:bodyPr/>
                        <a:lstStyle/>
                        <a:p>
                          <a:pPr algn="ctr"/>
                          <a:r>
                            <a:rPr lang="en-US" dirty="0"/>
                            <a:t>-10</a:t>
                          </a:r>
                        </a:p>
                      </a:txBody>
                      <a:tcPr/>
                    </a:tc>
                    <a:tc>
                      <a:txBody>
                        <a:bodyPr/>
                        <a:lstStyle/>
                        <a:p>
                          <a:pPr algn="ctr"/>
                          <a:r>
                            <a:rPr lang="en-US" dirty="0"/>
                            <a:t>-6</a:t>
                          </a:r>
                        </a:p>
                      </a:txBody>
                      <a:tcPr/>
                    </a:tc>
                    <a:tc>
                      <a:txBody>
                        <a:bodyPr/>
                        <a:lstStyle/>
                        <a:p>
                          <a:r>
                            <a:rPr lang="en-US" dirty="0"/>
                            <a:t>dB</a:t>
                          </a:r>
                        </a:p>
                      </a:txBody>
                      <a:tcPr/>
                    </a:tc>
                    <a:extLst>
                      <a:ext uri="{0D108BD9-81ED-4DB2-BD59-A6C34878D82A}">
                        <a16:rowId xmlns:a16="http://schemas.microsoft.com/office/drawing/2014/main" val="593388993"/>
                      </a:ext>
                    </a:extLst>
                  </a:tr>
                  <a:tr h="365210">
                    <a:tc>
                      <a:txBody>
                        <a:bodyPr/>
                        <a:lstStyle/>
                        <a:p>
                          <a:r>
                            <a:rPr lang="en-US" dirty="0"/>
                            <a:t>Power Consumption</a:t>
                          </a:r>
                        </a:p>
                      </a:txBody>
                      <a:tcPr/>
                    </a:tc>
                    <a:tc>
                      <a:txBody>
                        <a:bodyPr/>
                        <a:lstStyle/>
                        <a:p>
                          <a:pPr algn="ctr"/>
                          <a:r>
                            <a:rPr lang="en-US" dirty="0"/>
                            <a:t>____</a:t>
                          </a:r>
                        </a:p>
                      </a:txBody>
                      <a:tcPr/>
                    </a:tc>
                    <a:tc>
                      <a:txBody>
                        <a:bodyPr/>
                        <a:lstStyle/>
                        <a:p>
                          <a:pPr algn="ctr"/>
                          <a:r>
                            <a:rPr lang="en-US" dirty="0"/>
                            <a:t>18.6</a:t>
                          </a:r>
                        </a:p>
                      </a:txBody>
                      <a:tcPr/>
                    </a:tc>
                    <a:tc>
                      <a:txBody>
                        <a:bodyPr/>
                        <a:lstStyle/>
                        <a:p>
                          <a:pPr algn="ctr"/>
                          <a:r>
                            <a:rPr lang="en-US" dirty="0"/>
                            <a:t>23.73</a:t>
                          </a:r>
                        </a:p>
                      </a:txBody>
                      <a:tcPr/>
                    </a:tc>
                    <a:tc>
                      <a:txBody>
                        <a:bodyPr/>
                        <a:lstStyle/>
                        <a:p>
                          <a:pPr algn="ctr"/>
                          <a:r>
                            <a:rPr lang="en-US" dirty="0"/>
                            <a:t>30.4</a:t>
                          </a:r>
                        </a:p>
                      </a:txBody>
                      <a:tcPr/>
                    </a:tc>
                    <a:tc>
                      <a:txBody>
                        <a:bodyPr/>
                        <a:lstStyle/>
                        <a:p>
                          <a:r>
                            <a:rPr lang="en-US" dirty="0" err="1"/>
                            <a:t>mW</a:t>
                          </a:r>
                          <a:endParaRPr lang="en-US" dirty="0"/>
                        </a:p>
                      </a:txBody>
                      <a:tcPr/>
                    </a:tc>
                    <a:extLst>
                      <a:ext uri="{0D108BD9-81ED-4DB2-BD59-A6C34878D82A}">
                        <a16:rowId xmlns:a16="http://schemas.microsoft.com/office/drawing/2014/main" val="2405233256"/>
                      </a:ext>
                    </a:extLst>
                  </a:tr>
                </a:tbl>
              </a:graphicData>
            </a:graphic>
          </p:graphicFrame>
        </mc:Choice>
        <mc:Fallback xmlns="">
          <p:graphicFrame>
            <p:nvGraphicFramePr>
              <p:cNvPr id="6" name="Table 6">
                <a:extLst>
                  <a:ext uri="{FF2B5EF4-FFF2-40B4-BE49-F238E27FC236}">
                    <a16:creationId xmlns:a16="http://schemas.microsoft.com/office/drawing/2014/main" id="{0D9A91FA-9447-F13B-B87D-B60D03E244C7}"/>
                  </a:ext>
                </a:extLst>
              </p:cNvPr>
              <p:cNvGraphicFramePr>
                <a:graphicFrameLocks noGrp="1"/>
              </p:cNvGraphicFramePr>
              <p:nvPr>
                <p:ph sz="half" idx="1"/>
                <p:extLst>
                  <p:ext uri="{D42A27DB-BD31-4B8C-83A1-F6EECF244321}">
                    <p14:modId xmlns:p14="http://schemas.microsoft.com/office/powerpoint/2010/main" val="2848420872"/>
                  </p:ext>
                </p:extLst>
              </p:nvPr>
            </p:nvGraphicFramePr>
            <p:xfrm>
              <a:off x="2006582" y="2226851"/>
              <a:ext cx="7504971" cy="3918492"/>
            </p:xfrm>
            <a:graphic>
              <a:graphicData uri="http://schemas.openxmlformats.org/drawingml/2006/table">
                <a:tbl>
                  <a:tblPr firstRow="1" bandRow="1">
                    <a:tableStyleId>{5C22544A-7EE6-4342-B048-85BDC9FD1C3A}</a:tableStyleId>
                  </a:tblPr>
                  <a:tblGrid>
                    <a:gridCol w="2619207">
                      <a:extLst>
                        <a:ext uri="{9D8B030D-6E8A-4147-A177-3AD203B41FA5}">
                          <a16:colId xmlns:a16="http://schemas.microsoft.com/office/drawing/2014/main" val="2433997642"/>
                        </a:ext>
                      </a:extLst>
                    </a:gridCol>
                    <a:gridCol w="878540">
                      <a:extLst>
                        <a:ext uri="{9D8B030D-6E8A-4147-A177-3AD203B41FA5}">
                          <a16:colId xmlns:a16="http://schemas.microsoft.com/office/drawing/2014/main" val="2430928739"/>
                        </a:ext>
                      </a:extLst>
                    </a:gridCol>
                    <a:gridCol w="1039906">
                      <a:extLst>
                        <a:ext uri="{9D8B030D-6E8A-4147-A177-3AD203B41FA5}">
                          <a16:colId xmlns:a16="http://schemas.microsoft.com/office/drawing/2014/main" val="662150248"/>
                        </a:ext>
                      </a:extLst>
                    </a:gridCol>
                    <a:gridCol w="1219200">
                      <a:extLst>
                        <a:ext uri="{9D8B030D-6E8A-4147-A177-3AD203B41FA5}">
                          <a16:colId xmlns:a16="http://schemas.microsoft.com/office/drawing/2014/main" val="3215032802"/>
                        </a:ext>
                      </a:extLst>
                    </a:gridCol>
                    <a:gridCol w="851647">
                      <a:extLst>
                        <a:ext uri="{9D8B030D-6E8A-4147-A177-3AD203B41FA5}">
                          <a16:colId xmlns:a16="http://schemas.microsoft.com/office/drawing/2014/main" val="1509155864"/>
                        </a:ext>
                      </a:extLst>
                    </a:gridCol>
                    <a:gridCol w="896471">
                      <a:extLst>
                        <a:ext uri="{9D8B030D-6E8A-4147-A177-3AD203B41FA5}">
                          <a16:colId xmlns:a16="http://schemas.microsoft.com/office/drawing/2014/main" val="472929078"/>
                        </a:ext>
                      </a:extLst>
                    </a:gridCol>
                  </a:tblGrid>
                  <a:tr h="914400">
                    <a:tc>
                      <a:txBody>
                        <a:bodyPr/>
                        <a:lstStyle/>
                        <a:p>
                          <a:endParaRPr lang="en-US"/>
                        </a:p>
                      </a:txBody>
                      <a:tcPr/>
                    </a:tc>
                    <a:tc>
                      <a:txBody>
                        <a:bodyPr/>
                        <a:lstStyle/>
                        <a:p>
                          <a:pPr algn="ctr"/>
                          <a:r>
                            <a:rPr lang="en-US" dirty="0"/>
                            <a:t>Spec.</a:t>
                          </a: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Slow</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lang="en-US" sz="1800" b="1" kern="1200" dirty="0">
                              <a:solidFill>
                                <a:schemeClr val="lt1"/>
                              </a:solidFill>
                              <a:latin typeface="+mn-lt"/>
                              <a:ea typeface="+mn-ea"/>
                              <a:cs typeface="+mn-cs"/>
                            </a:rPr>
                          </a:br>
                          <a:r>
                            <a:rPr lang="en-US" sz="1800" b="1" kern="1200" dirty="0">
                              <a:solidFill>
                                <a:schemeClr val="lt1"/>
                              </a:solidFill>
                              <a:latin typeface="+mn-lt"/>
                              <a:ea typeface="+mn-ea"/>
                              <a:cs typeface="+mn-cs"/>
                            </a:rPr>
                            <a:t>Typical</a:t>
                          </a:r>
                        </a:p>
                        <a:p>
                          <a:pPr marL="0" algn="ctr" defTabSz="457200" rtl="0" eaLnBrk="1" latinLnBrk="0" hangingPunct="1"/>
                          <a:endParaRPr lang="en-US" sz="1800" b="1" kern="1200" dirty="0">
                            <a:solidFill>
                              <a:schemeClr val="lt1"/>
                            </a:solidFill>
                            <a:latin typeface="+mn-lt"/>
                            <a:ea typeface="+mn-ea"/>
                            <a:cs typeface="+mn-cs"/>
                          </a:endParaRP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Fast</a:t>
                          </a:r>
                        </a:p>
                      </a:txBody>
                      <a:tcPr anchor="ctr"/>
                    </a:tc>
                    <a:tc>
                      <a:txBody>
                        <a:bodyPr/>
                        <a:lstStyle/>
                        <a:p>
                          <a:pPr marL="0" algn="ctr" defTabSz="457200" rtl="0" eaLnBrk="1" latinLnBrk="0" hangingPunct="1"/>
                          <a:r>
                            <a:rPr lang="en-US" sz="1800" b="1" kern="1200" dirty="0">
                              <a:solidFill>
                                <a:schemeClr val="lt1"/>
                              </a:solidFill>
                              <a:latin typeface="+mn-lt"/>
                              <a:ea typeface="+mn-ea"/>
                              <a:cs typeface="+mn-cs"/>
                            </a:rPr>
                            <a:t>Unit</a:t>
                          </a:r>
                        </a:p>
                      </a:txBody>
                      <a:tcPr anchor="ctr"/>
                    </a:tc>
                    <a:extLst>
                      <a:ext uri="{0D108BD9-81ED-4DB2-BD59-A6C34878D82A}">
                        <a16:rowId xmlns:a16="http://schemas.microsoft.com/office/drawing/2014/main" val="3104266478"/>
                      </a:ext>
                    </a:extLst>
                  </a:tr>
                  <a:tr h="417737">
                    <a:tc>
                      <a:txBody>
                        <a:bodyPr/>
                        <a:lstStyle/>
                        <a:p>
                          <a:r>
                            <a:rPr lang="en-US" sz="1800" b="0" i="0" u="none" strike="noStrike" kern="1200" baseline="0" dirty="0">
                              <a:solidFill>
                                <a:schemeClr val="dk1"/>
                              </a:solidFill>
                              <a:latin typeface="+mn-lt"/>
                              <a:ea typeface="+mn-ea"/>
                              <a:cs typeface="+mn-cs"/>
                            </a:rPr>
                            <a:t>Gain (24-30GHz)</a:t>
                          </a:r>
                          <a:endParaRPr lang="en-US" dirty="0"/>
                        </a:p>
                      </a:txBody>
                      <a:tcPr/>
                    </a:tc>
                    <a:tc>
                      <a:txBody>
                        <a:bodyPr/>
                        <a:lstStyle/>
                        <a:p>
                          <a:pPr algn="ctr"/>
                          <a:r>
                            <a:rPr lang="en-US" dirty="0"/>
                            <a:t>20</a:t>
                          </a:r>
                        </a:p>
                      </a:txBody>
                      <a:tcPr/>
                    </a:tc>
                    <a:tc>
                      <a:txBody>
                        <a:bodyPr/>
                        <a:lstStyle/>
                        <a:p>
                          <a:pPr algn="ctr"/>
                          <a:r>
                            <a:rPr lang="en-US" dirty="0"/>
                            <a:t>17</a:t>
                          </a:r>
                        </a:p>
                      </a:txBody>
                      <a:tcPr/>
                    </a:tc>
                    <a:tc>
                      <a:txBody>
                        <a:bodyPr/>
                        <a:lstStyle/>
                        <a:p>
                          <a:pPr algn="ctr"/>
                          <a:r>
                            <a:rPr lang="en-US" dirty="0"/>
                            <a:t>20</a:t>
                          </a:r>
                        </a:p>
                      </a:txBody>
                      <a:tcPr/>
                    </a:tc>
                    <a:tc>
                      <a:txBody>
                        <a:bodyPr/>
                        <a:lstStyle/>
                        <a:p>
                          <a:pPr algn="ctr"/>
                          <a:r>
                            <a:rPr lang="en-US" dirty="0"/>
                            <a:t>18.5</a:t>
                          </a:r>
                        </a:p>
                      </a:txBody>
                      <a:tcPr/>
                    </a:tc>
                    <a:tc>
                      <a:txBody>
                        <a:bodyPr/>
                        <a:lstStyle/>
                        <a:p>
                          <a:r>
                            <a:rPr lang="en-US" dirty="0"/>
                            <a:t>dB</a:t>
                          </a:r>
                        </a:p>
                      </a:txBody>
                      <a:tcPr/>
                    </a:tc>
                    <a:extLst>
                      <a:ext uri="{0D108BD9-81ED-4DB2-BD59-A6C34878D82A}">
                        <a16:rowId xmlns:a16="http://schemas.microsoft.com/office/drawing/2014/main" val="3430011256"/>
                      </a:ext>
                    </a:extLst>
                  </a:tr>
                  <a:tr h="391795">
                    <a:tc>
                      <a:txBody>
                        <a:bodyPr/>
                        <a:lstStyle/>
                        <a:p>
                          <a:endParaRPr lang="en-US"/>
                        </a:p>
                      </a:txBody>
                      <a:tcPr>
                        <a:blipFill>
                          <a:blip r:embed="rId2"/>
                          <a:stretch>
                            <a:fillRect l="-233" t="-343750" r="-187442" b="-587500"/>
                          </a:stretch>
                        </a:blipFill>
                      </a:tcPr>
                    </a:tc>
                    <a:tc>
                      <a:txBody>
                        <a:bodyPr/>
                        <a:lstStyle/>
                        <a:p>
                          <a:pPr algn="ctr"/>
                          <a:r>
                            <a:rPr lang="en-US" dirty="0"/>
                            <a:t>___</a:t>
                          </a:r>
                        </a:p>
                      </a:txBody>
                      <a:tcPr/>
                    </a:tc>
                    <a:tc>
                      <a:txBody>
                        <a:bodyPr/>
                        <a:lstStyle/>
                        <a:p>
                          <a:pPr algn="ctr"/>
                          <a:r>
                            <a:rPr lang="en-US" dirty="0"/>
                            <a:t>4.5</a:t>
                          </a:r>
                        </a:p>
                      </a:txBody>
                      <a:tcPr/>
                    </a:tc>
                    <a:tc>
                      <a:txBody>
                        <a:bodyPr/>
                        <a:lstStyle/>
                        <a:p>
                          <a:pPr algn="ctr"/>
                          <a:r>
                            <a:rPr lang="en-US" dirty="0"/>
                            <a:t>4</a:t>
                          </a:r>
                        </a:p>
                      </a:txBody>
                      <a:tcPr/>
                    </a:tc>
                    <a:tc>
                      <a:txBody>
                        <a:bodyPr/>
                        <a:lstStyle/>
                        <a:p>
                          <a:pPr algn="ctr"/>
                          <a:r>
                            <a:rPr lang="en-US" dirty="0"/>
                            <a:t>7.5</a:t>
                          </a:r>
                        </a:p>
                      </a:txBody>
                      <a:tcPr/>
                    </a:tc>
                    <a:tc>
                      <a:txBody>
                        <a:bodyPr/>
                        <a:lstStyle/>
                        <a:p>
                          <a:r>
                            <a:rPr lang="en-US" dirty="0"/>
                            <a:t>GHz</a:t>
                          </a:r>
                        </a:p>
                      </a:txBody>
                      <a:tcPr/>
                    </a:tc>
                    <a:extLst>
                      <a:ext uri="{0D108BD9-81ED-4DB2-BD59-A6C34878D82A}">
                        <a16:rowId xmlns:a16="http://schemas.microsoft.com/office/drawing/2014/main" val="985423368"/>
                      </a:ext>
                    </a:extLst>
                  </a:tr>
                  <a:tr h="365760">
                    <a:tc>
                      <a:txBody>
                        <a:bodyPr/>
                        <a:lstStyle/>
                        <a:p>
                          <a:r>
                            <a:rPr lang="en-US" dirty="0"/>
                            <a:t>NF</a:t>
                          </a:r>
                        </a:p>
                      </a:txBody>
                      <a:tcPr/>
                    </a:tc>
                    <a:tc>
                      <a:txBody>
                        <a:bodyPr/>
                        <a:lstStyle/>
                        <a:p>
                          <a:pPr algn="ctr"/>
                          <a:r>
                            <a:rPr lang="en-US" dirty="0"/>
                            <a:t>3 </a:t>
                          </a:r>
                        </a:p>
                      </a:txBody>
                      <a:tcPr/>
                    </a:tc>
                    <a:tc>
                      <a:txBody>
                        <a:bodyPr/>
                        <a:lstStyle/>
                        <a:p>
                          <a:pPr algn="ctr"/>
                          <a:r>
                            <a:rPr lang="en-US" dirty="0"/>
                            <a:t>3.8</a:t>
                          </a:r>
                        </a:p>
                      </a:txBody>
                      <a:tcPr/>
                    </a:tc>
                    <a:tc>
                      <a:txBody>
                        <a:bodyPr/>
                        <a:lstStyle/>
                        <a:p>
                          <a:pPr algn="ctr"/>
                          <a:r>
                            <a:rPr lang="en-US" dirty="0"/>
                            <a:t>2.98</a:t>
                          </a:r>
                        </a:p>
                      </a:txBody>
                      <a:tcPr/>
                    </a:tc>
                    <a:tc>
                      <a:txBody>
                        <a:bodyPr/>
                        <a:lstStyle/>
                        <a:p>
                          <a:pPr algn="ctr"/>
                          <a:r>
                            <a:rPr lang="en-US" dirty="0"/>
                            <a:t>2.6</a:t>
                          </a:r>
                        </a:p>
                      </a:txBody>
                      <a:tcPr/>
                    </a:tc>
                    <a:tc>
                      <a:txBody>
                        <a:bodyPr/>
                        <a:lstStyle/>
                        <a:p>
                          <a:r>
                            <a:rPr lang="en-US" dirty="0"/>
                            <a:t>dB</a:t>
                          </a:r>
                        </a:p>
                      </a:txBody>
                      <a:tcPr/>
                    </a:tc>
                    <a:extLst>
                      <a:ext uri="{0D108BD9-81ED-4DB2-BD59-A6C34878D82A}">
                        <a16:rowId xmlns:a16="http://schemas.microsoft.com/office/drawing/2014/main" val="1559662039"/>
                      </a:ext>
                    </a:extLst>
                  </a:tr>
                  <a:tr h="365760">
                    <a:tc>
                      <a:txBody>
                        <a:bodyPr/>
                        <a:lstStyle/>
                        <a:p>
                          <a:r>
                            <a:rPr lang="en-US" dirty="0"/>
                            <a:t>IIP3</a:t>
                          </a:r>
                        </a:p>
                      </a:txBody>
                      <a:tcPr/>
                    </a:tc>
                    <a:tc>
                      <a:txBody>
                        <a:bodyPr/>
                        <a:lstStyle/>
                        <a:p>
                          <a:pPr algn="ctr"/>
                          <a:r>
                            <a:rPr lang="en-US" dirty="0"/>
                            <a:t>-20</a:t>
                          </a:r>
                        </a:p>
                      </a:txBody>
                      <a:tcPr/>
                    </a:tc>
                    <a:tc>
                      <a:txBody>
                        <a:bodyPr/>
                        <a:lstStyle/>
                        <a:p>
                          <a:pPr algn="ctr"/>
                          <a:r>
                            <a:rPr lang="en-US" dirty="0"/>
                            <a:t>-13</a:t>
                          </a:r>
                        </a:p>
                      </a:txBody>
                      <a:tcPr/>
                    </a:tc>
                    <a:tc>
                      <a:txBody>
                        <a:bodyPr/>
                        <a:lstStyle/>
                        <a:p>
                          <a:pPr algn="ctr"/>
                          <a:r>
                            <a:rPr lang="en-US" dirty="0"/>
                            <a:t>-11.5</a:t>
                          </a:r>
                        </a:p>
                      </a:txBody>
                      <a:tcPr/>
                    </a:tc>
                    <a:tc>
                      <a:txBody>
                        <a:bodyPr/>
                        <a:lstStyle/>
                        <a:p>
                          <a:pPr algn="ctr"/>
                          <a:r>
                            <a:rPr lang="en-US" dirty="0"/>
                            <a:t>-9</a:t>
                          </a:r>
                        </a:p>
                      </a:txBody>
                      <a:tcPr/>
                    </a:tc>
                    <a:tc>
                      <a:txBody>
                        <a:bodyPr/>
                        <a:lstStyle/>
                        <a:p>
                          <a:r>
                            <a:rPr lang="en-US" dirty="0"/>
                            <a:t>dBm</a:t>
                          </a:r>
                        </a:p>
                      </a:txBody>
                      <a:tcPr/>
                    </a:tc>
                    <a:extLst>
                      <a:ext uri="{0D108BD9-81ED-4DB2-BD59-A6C34878D82A}">
                        <a16:rowId xmlns:a16="http://schemas.microsoft.com/office/drawing/2014/main" val="2136081606"/>
                      </a:ext>
                    </a:extLst>
                  </a:tr>
                  <a:tr h="365760">
                    <a:tc>
                      <a:txBody>
                        <a:bodyPr/>
                        <a:lstStyle/>
                        <a:p>
                          <a:endParaRPr lang="en-US"/>
                        </a:p>
                      </a:txBody>
                      <a:tcPr>
                        <a:blipFill>
                          <a:blip r:embed="rId2"/>
                          <a:stretch>
                            <a:fillRect l="-233" t="-675000" r="-187442" b="-325000"/>
                          </a:stretch>
                        </a:blipFill>
                      </a:tcPr>
                    </a:tc>
                    <a:tc>
                      <a:txBody>
                        <a:bodyPr/>
                        <a:lstStyle/>
                        <a:p>
                          <a:pPr algn="ctr"/>
                          <a:r>
                            <a:rPr lang="en-US" dirty="0"/>
                            <a:t>___</a:t>
                          </a:r>
                        </a:p>
                      </a:txBody>
                      <a:tcPr/>
                    </a:tc>
                    <a:tc>
                      <a:txBody>
                        <a:bodyPr/>
                        <a:lstStyle/>
                        <a:p>
                          <a:pPr algn="ctr"/>
                          <a:r>
                            <a:rPr lang="en-US" dirty="0"/>
                            <a:t>-19.5</a:t>
                          </a:r>
                        </a:p>
                      </a:txBody>
                      <a:tcPr/>
                    </a:tc>
                    <a:tc>
                      <a:txBody>
                        <a:bodyPr/>
                        <a:lstStyle/>
                        <a:p>
                          <a:pPr algn="ctr"/>
                          <a:r>
                            <a:rPr lang="en-US" dirty="0"/>
                            <a:t>-19</a:t>
                          </a:r>
                        </a:p>
                      </a:txBody>
                      <a:tcPr/>
                    </a:tc>
                    <a:tc>
                      <a:txBody>
                        <a:bodyPr/>
                        <a:lstStyle/>
                        <a:p>
                          <a:pPr algn="ctr"/>
                          <a:r>
                            <a:rPr lang="en-US" dirty="0"/>
                            <a:t>-17</a:t>
                          </a:r>
                        </a:p>
                      </a:txBody>
                      <a:tcPr/>
                    </a:tc>
                    <a:tc>
                      <a:txBody>
                        <a:bodyPr/>
                        <a:lstStyle/>
                        <a:p>
                          <a:r>
                            <a:rPr lang="en-US" dirty="0"/>
                            <a:t>dBm</a:t>
                          </a:r>
                        </a:p>
                      </a:txBody>
                      <a:tcPr/>
                    </a:tc>
                    <a:extLst>
                      <a:ext uri="{0D108BD9-81ED-4DB2-BD59-A6C34878D82A}">
                        <a16:rowId xmlns:a16="http://schemas.microsoft.com/office/drawing/2014/main" val="2347859729"/>
                      </a:ext>
                    </a:extLst>
                  </a:tr>
                  <a:tr h="365760">
                    <a:tc>
                      <a:txBody>
                        <a:bodyPr/>
                        <a:lstStyle/>
                        <a:p>
                          <a:r>
                            <a:rPr lang="en-US" dirty="0"/>
                            <a:t>S11 </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r>
                            <a:rPr lang="en-US" dirty="0"/>
                            <a:t>dB</a:t>
                          </a:r>
                        </a:p>
                      </a:txBody>
                      <a:tcPr/>
                    </a:tc>
                    <a:extLst>
                      <a:ext uri="{0D108BD9-81ED-4DB2-BD59-A6C34878D82A}">
                        <a16:rowId xmlns:a16="http://schemas.microsoft.com/office/drawing/2014/main" val="308806695"/>
                      </a:ext>
                    </a:extLst>
                  </a:tr>
                  <a:tr h="365760">
                    <a:tc>
                      <a:txBody>
                        <a:bodyPr/>
                        <a:lstStyle/>
                        <a:p>
                          <a:r>
                            <a:rPr lang="en-US" dirty="0"/>
                            <a:t>S22 </a:t>
                          </a:r>
                        </a:p>
                      </a:txBody>
                      <a:tcPr/>
                    </a:tc>
                    <a:tc>
                      <a:txBody>
                        <a:bodyPr/>
                        <a:lstStyle/>
                        <a:p>
                          <a:pPr algn="ctr"/>
                          <a:r>
                            <a:rPr lang="en-US" dirty="0"/>
                            <a:t>-10</a:t>
                          </a:r>
                        </a:p>
                      </a:txBody>
                      <a:tcPr/>
                    </a:tc>
                    <a:tc>
                      <a:txBody>
                        <a:bodyPr/>
                        <a:lstStyle/>
                        <a:p>
                          <a:pPr algn="ctr"/>
                          <a:r>
                            <a:rPr lang="en-US" dirty="0"/>
                            <a:t>-6</a:t>
                          </a:r>
                        </a:p>
                      </a:txBody>
                      <a:tcPr/>
                    </a:tc>
                    <a:tc>
                      <a:txBody>
                        <a:bodyPr/>
                        <a:lstStyle/>
                        <a:p>
                          <a:pPr algn="ctr"/>
                          <a:r>
                            <a:rPr lang="en-US" dirty="0"/>
                            <a:t>-10</a:t>
                          </a:r>
                        </a:p>
                      </a:txBody>
                      <a:tcPr/>
                    </a:tc>
                    <a:tc>
                      <a:txBody>
                        <a:bodyPr/>
                        <a:lstStyle/>
                        <a:p>
                          <a:pPr algn="ctr"/>
                          <a:r>
                            <a:rPr lang="en-US" dirty="0"/>
                            <a:t>-6</a:t>
                          </a:r>
                        </a:p>
                      </a:txBody>
                      <a:tcPr/>
                    </a:tc>
                    <a:tc>
                      <a:txBody>
                        <a:bodyPr/>
                        <a:lstStyle/>
                        <a:p>
                          <a:r>
                            <a:rPr lang="en-US" dirty="0"/>
                            <a:t>dB</a:t>
                          </a:r>
                        </a:p>
                      </a:txBody>
                      <a:tcPr/>
                    </a:tc>
                    <a:extLst>
                      <a:ext uri="{0D108BD9-81ED-4DB2-BD59-A6C34878D82A}">
                        <a16:rowId xmlns:a16="http://schemas.microsoft.com/office/drawing/2014/main" val="593388993"/>
                      </a:ext>
                    </a:extLst>
                  </a:tr>
                  <a:tr h="365760">
                    <a:tc>
                      <a:txBody>
                        <a:bodyPr/>
                        <a:lstStyle/>
                        <a:p>
                          <a:r>
                            <a:rPr lang="en-US" dirty="0"/>
                            <a:t>Power Consumption</a:t>
                          </a:r>
                        </a:p>
                      </a:txBody>
                      <a:tcPr/>
                    </a:tc>
                    <a:tc>
                      <a:txBody>
                        <a:bodyPr/>
                        <a:lstStyle/>
                        <a:p>
                          <a:pPr algn="ctr"/>
                          <a:r>
                            <a:rPr lang="en-US" dirty="0"/>
                            <a:t>____</a:t>
                          </a:r>
                        </a:p>
                      </a:txBody>
                      <a:tcPr/>
                    </a:tc>
                    <a:tc>
                      <a:txBody>
                        <a:bodyPr/>
                        <a:lstStyle/>
                        <a:p>
                          <a:pPr algn="ctr"/>
                          <a:r>
                            <a:rPr lang="en-US" dirty="0"/>
                            <a:t>18.6</a:t>
                          </a:r>
                        </a:p>
                      </a:txBody>
                      <a:tcPr/>
                    </a:tc>
                    <a:tc>
                      <a:txBody>
                        <a:bodyPr/>
                        <a:lstStyle/>
                        <a:p>
                          <a:pPr algn="ctr"/>
                          <a:r>
                            <a:rPr lang="en-US" dirty="0"/>
                            <a:t>23.73</a:t>
                          </a:r>
                        </a:p>
                      </a:txBody>
                      <a:tcPr/>
                    </a:tc>
                    <a:tc>
                      <a:txBody>
                        <a:bodyPr/>
                        <a:lstStyle/>
                        <a:p>
                          <a:pPr algn="ctr"/>
                          <a:r>
                            <a:rPr lang="en-US" dirty="0"/>
                            <a:t>30.4</a:t>
                          </a:r>
                        </a:p>
                      </a:txBody>
                      <a:tcPr/>
                    </a:tc>
                    <a:tc>
                      <a:txBody>
                        <a:bodyPr/>
                        <a:lstStyle/>
                        <a:p>
                          <a:r>
                            <a:rPr lang="en-US" dirty="0" err="1"/>
                            <a:t>mW</a:t>
                          </a:r>
                          <a:endParaRPr lang="en-US" dirty="0"/>
                        </a:p>
                      </a:txBody>
                      <a:tcPr/>
                    </a:tc>
                    <a:extLst>
                      <a:ext uri="{0D108BD9-81ED-4DB2-BD59-A6C34878D82A}">
                        <a16:rowId xmlns:a16="http://schemas.microsoft.com/office/drawing/2014/main" val="2405233256"/>
                      </a:ext>
                    </a:extLst>
                  </a:tr>
                </a:tbl>
              </a:graphicData>
            </a:graphic>
          </p:graphicFrame>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29221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Appendix</a:t>
            </a:r>
          </a:p>
        </p:txBody>
      </p:sp>
      <p:sp>
        <p:nvSpPr>
          <p:cNvPr id="10" name="Content Placeholder 9"/>
          <p:cNvSpPr>
            <a:spLocks noGrp="1"/>
          </p:cNvSpPr>
          <p:nvPr>
            <p:ph sz="half" idx="1"/>
          </p:nvPr>
        </p:nvSpPr>
        <p:spPr>
          <a:xfrm>
            <a:off x="581193" y="2228003"/>
            <a:ext cx="5606882" cy="3633047"/>
          </a:xfrm>
        </p:spPr>
        <p:txBody>
          <a:bodyPr/>
          <a:lstStyle/>
          <a:p>
            <a:pPr>
              <a:buClr>
                <a:schemeClr val="accent1"/>
              </a:buClr>
            </a:pPr>
            <a:r>
              <a:rPr lang="en-US" dirty="0"/>
              <a:t> the shown graph shows the Extracted MOSFET used in the design.</a:t>
            </a:r>
          </a:p>
        </p:txBody>
      </p:sp>
      <p:sp>
        <p:nvSpPr>
          <p:cNvPr id="5" name="Slide Number Placeholder 4"/>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Content Placeholder 6">
            <a:extLst>
              <a:ext uri="{FF2B5EF4-FFF2-40B4-BE49-F238E27FC236}">
                <a16:creationId xmlns:a16="http://schemas.microsoft.com/office/drawing/2014/main" id="{5DCAF85B-52A6-23C0-A8DC-AF813D1B21BB}"/>
              </a:ext>
            </a:extLst>
          </p:cNvPr>
          <p:cNvPicPr>
            <a:picLocks noGrp="1" noChangeAspect="1"/>
          </p:cNvPicPr>
          <p:nvPr>
            <p:ph sz="half" idx="2"/>
          </p:nvPr>
        </p:nvPicPr>
        <p:blipFill>
          <a:blip r:embed="rId2"/>
          <a:stretch>
            <a:fillRect/>
          </a:stretch>
        </p:blipFill>
        <p:spPr>
          <a:xfrm>
            <a:off x="6188075" y="3000176"/>
            <a:ext cx="5422900" cy="2087961"/>
          </a:xfrm>
        </p:spPr>
      </p:pic>
    </p:spTree>
    <p:extLst>
      <p:ext uri="{BB962C8B-B14F-4D97-AF65-F5344CB8AC3E}">
        <p14:creationId xmlns:p14="http://schemas.microsoft.com/office/powerpoint/2010/main" val="255929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flow</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2" y="2228003"/>
                <a:ext cx="7926277" cy="4185860"/>
              </a:xfrm>
            </p:spPr>
            <p:txBody>
              <a:bodyPr>
                <a:normAutofit/>
              </a:bodyPr>
              <a:lstStyle/>
              <a:p>
                <a:pPr>
                  <a:buClr>
                    <a:schemeClr val="accent1"/>
                  </a:buClr>
                </a:pPr>
                <a:r>
                  <a:rPr lang="en-US" dirty="0"/>
                  <a:t>The 1</a:t>
                </a:r>
                <a:r>
                  <a:rPr lang="en-US" baseline="30000" dirty="0"/>
                  <a:t>st</a:t>
                </a:r>
                <a:r>
                  <a:rPr lang="en-US" dirty="0"/>
                  <a:t> step in our design flow started by characterizing the MOSFET and choosing the optimum current density for minimum NF for the device.</a:t>
                </a:r>
              </a:p>
              <a:p>
                <a:pPr>
                  <a:buClr>
                    <a:schemeClr val="accent1"/>
                  </a:buClr>
                </a:pPr>
                <a:r>
                  <a:rPr lang="en-US" dirty="0"/>
                  <a:t>Then we sweep the inductor between the input and </a:t>
                </a:r>
                <a:r>
                  <a:rPr lang="en-US" dirty="0" err="1"/>
                  <a:t>cascode</a:t>
                </a:r>
                <a:r>
                  <a:rPr lang="en-US" dirty="0"/>
                  <a:t> transistors get maximized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oMath>
                </a14:m>
                <a:r>
                  <a:rPr lang="en-US" dirty="0"/>
                  <a:t> to be able to get high gain for more BW.</a:t>
                </a:r>
              </a:p>
              <a:p>
                <a:pPr>
                  <a:buClr>
                    <a:schemeClr val="accent1"/>
                  </a:buClr>
                </a:pPr>
                <a:r>
                  <a:rPr lang="en-US" dirty="0"/>
                  <a:t>The 2</a:t>
                </a:r>
                <a:r>
                  <a:rPr lang="en-US" baseline="30000" dirty="0"/>
                  <a:t>nd</a:t>
                </a:r>
                <a:r>
                  <a:rPr lang="en-US" dirty="0"/>
                  <a:t> step is to apply the noise matching to get the minimum NF for the amplifier and this can be done by sweeping the width of the MOSFET to get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𝑍𝑠</m:t>
                        </m:r>
                      </m:e>
                      <m:sub>
                        <m:r>
                          <a:rPr lang="en-US" b="0" i="1" smtClean="0">
                            <a:latin typeface="Cambria Math" panose="02040503050406030204" pitchFamily="18" charset="0"/>
                          </a:rPr>
                          <m:t>𝑜𝑝𝑡</m:t>
                        </m:r>
                      </m:sub>
                    </m:sSub>
                  </m:oMath>
                </a14:m>
                <a:r>
                  <a:rPr lang="en-US" dirty="0"/>
                  <a:t>, to make the device see the real part of the impedance as the source antenna impedance which is 50 </a:t>
                </a:r>
                <a:r>
                  <a:rPr lang="el-GR" dirty="0"/>
                  <a:t>Ω</a:t>
                </a:r>
                <a:r>
                  <a:rPr lang="en-US" dirty="0"/>
                  <a:t>.</a:t>
                </a:r>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𝑠𝑜𝑝𝑡</m:t>
                        </m:r>
                        <m:r>
                          <a:rPr lang="en-US" b="0" i="1" smtClean="0">
                            <a:latin typeface="Cambria Math" panose="02040503050406030204" pitchFamily="18" charset="0"/>
                          </a:rPr>
                          <m:t> </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𝑔𝑠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𝑔𝑑</m:t>
                            </m:r>
                          </m:sub>
                        </m:sSub>
                        <m:r>
                          <a:rPr lang="en-US" i="1">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𝑚</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𝑔</m:t>
                                        </m:r>
                                      </m:sub>
                                    </m:sSub>
                                  </m:e>
                                </m:d>
                              </m:num>
                              <m:den>
                                <m:r>
                                  <a:rPr lang="en-US" i="1">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1</m:t>
                                </m:r>
                              </m:den>
                            </m:f>
                          </m:sub>
                        </m:sSub>
                      </m:e>
                    </m:ra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a:t> ,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𝑔</m:t>
                        </m:r>
                      </m:e>
                      <m:sub>
                        <m:r>
                          <a:rPr lang="en-US" b="0" i="1" dirty="0" smtClean="0">
                            <a:latin typeface="Cambria Math" panose="02040503050406030204" pitchFamily="18" charset="0"/>
                          </a:rPr>
                          <m:t>𝑚</m:t>
                        </m:r>
                      </m:sub>
                    </m:sSub>
                    <m:r>
                      <a:rPr lang="en-US" b="0" i="1" dirty="0" smtClean="0">
                        <a:latin typeface="Cambria Math" panose="02040503050406030204" pitchFamily="18" charset="0"/>
                      </a:rPr>
                      <m:t>=</m:t>
                    </m:r>
                    <m:rad>
                      <m:radPr>
                        <m:degHide m:val="on"/>
                        <m:ctrlPr>
                          <a:rPr lang="en-US" b="0" i="1" dirty="0" smtClean="0">
                            <a:latin typeface="Cambria Math" panose="02040503050406030204" pitchFamily="18" charset="0"/>
                            <a:ea typeface="Cambria Math" panose="02040503050406030204" pitchFamily="18" charset="0"/>
                          </a:rPr>
                        </m:ctrlPr>
                      </m:radPr>
                      <m:deg/>
                      <m:e>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𝜇</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𝐶</m:t>
                                </m:r>
                              </m:e>
                              <m:sub>
                                <m:r>
                                  <a:rPr lang="en-US" b="0" i="1" dirty="0" smtClean="0">
                                    <a:latin typeface="Cambria Math" panose="02040503050406030204" pitchFamily="18" charset="0"/>
                                    <a:ea typeface="Cambria Math" panose="02040503050406030204" pitchFamily="18" charset="0"/>
                                  </a:rPr>
                                  <m:t>𝑜𝑥</m:t>
                                </m:r>
                              </m:sub>
                            </m:sSub>
                            <m:r>
                              <a:rPr lang="en-US" b="0" i="1" dirty="0" smtClean="0">
                                <a:latin typeface="Cambria Math" panose="02040503050406030204" pitchFamily="18" charset="0"/>
                                <a:ea typeface="Cambria Math" panose="02040503050406030204" pitchFamily="18" charset="0"/>
                              </a:rPr>
                              <m:t>𝑤</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𝐼</m:t>
                                </m:r>
                              </m:e>
                              <m:sub>
                                <m:r>
                                  <a:rPr lang="en-US" b="0" i="1" dirty="0" smtClean="0">
                                    <a:latin typeface="Cambria Math" panose="02040503050406030204" pitchFamily="18" charset="0"/>
                                    <a:ea typeface="Cambria Math" panose="02040503050406030204" pitchFamily="18" charset="0"/>
                                  </a:rPr>
                                  <m:t>𝐷𝑆</m:t>
                                </m:r>
                              </m:sub>
                            </m:sSub>
                          </m:num>
                          <m:den>
                            <m:r>
                              <a:rPr lang="en-US" b="0" i="1" dirty="0" smtClean="0">
                                <a:latin typeface="Cambria Math" panose="02040503050406030204" pitchFamily="18" charset="0"/>
                                <a:ea typeface="Cambria Math" panose="02040503050406030204" pitchFamily="18" charset="0"/>
                              </a:rPr>
                              <m:t>𝐿</m:t>
                            </m:r>
                          </m:den>
                        </m:f>
                      </m:e>
                    </m:rad>
                    <m:r>
                      <a:rPr lang="en-US" i="1" dirty="0">
                        <a:latin typeface="Cambria Math" panose="02040503050406030204" pitchFamily="18" charset="0"/>
                      </a:rPr>
                      <m:t>=</m:t>
                    </m:r>
                    <m:r>
                      <a:rPr lang="en-US" b="0" i="1" dirty="0" smtClean="0">
                        <a:latin typeface="Cambria Math" panose="02040503050406030204" pitchFamily="18" charset="0"/>
                      </a:rPr>
                      <m:t>𝑤</m:t>
                    </m:r>
                    <m:rad>
                      <m:radPr>
                        <m:degHide m:val="on"/>
                        <m:ctrlPr>
                          <a:rPr lang="en-US" i="1" dirty="0">
                            <a:latin typeface="Cambria Math" panose="02040503050406030204" pitchFamily="18" charset="0"/>
                            <a:ea typeface="Cambria Math" panose="02040503050406030204" pitchFamily="18" charset="0"/>
                          </a:rPr>
                        </m:ctrlPr>
                      </m:radPr>
                      <m:deg/>
                      <m:e>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2</m:t>
                            </m:r>
                            <m:r>
                              <a:rPr lang="en-US" i="1" dirty="0">
                                <a:latin typeface="Cambria Math" panose="02040503050406030204" pitchFamily="18" charset="0"/>
                                <a:ea typeface="Cambria Math" panose="02040503050406030204" pitchFamily="18" charset="0"/>
                              </a:rPr>
                              <m:t>𝜇</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m:t>
                                </m:r>
                              </m:e>
                              <m:sub>
                                <m:r>
                                  <a:rPr lang="en-US" i="1" dirty="0">
                                    <a:latin typeface="Cambria Math" panose="02040503050406030204" pitchFamily="18" charset="0"/>
                                    <a:ea typeface="Cambria Math" panose="02040503050406030204" pitchFamily="18" charset="0"/>
                                  </a:rPr>
                                  <m:t>𝑜𝑥</m:t>
                                </m:r>
                              </m:sub>
                            </m:sSub>
                            <m:sSub>
                              <m:sSubPr>
                                <m:ctrlPr>
                                  <a:rPr lang="en-US" i="1" dirty="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𝐽</m:t>
                                </m:r>
                              </m:e>
                              <m:sub>
                                <m:r>
                                  <a:rPr lang="en-US" i="1" dirty="0">
                                    <a:latin typeface="Cambria Math" panose="02040503050406030204" pitchFamily="18" charset="0"/>
                                    <a:ea typeface="Cambria Math" panose="02040503050406030204" pitchFamily="18" charset="0"/>
                                  </a:rPr>
                                  <m:t>𝐷𝑆</m:t>
                                </m:r>
                              </m:sub>
                            </m:sSub>
                          </m:num>
                          <m:den>
                            <m:r>
                              <a:rPr lang="en-US" i="1" dirty="0">
                                <a:latin typeface="Cambria Math" panose="02040503050406030204" pitchFamily="18" charset="0"/>
                                <a:ea typeface="Cambria Math" panose="02040503050406030204" pitchFamily="18" charset="0"/>
                              </a:rPr>
                              <m:t>𝐿</m:t>
                            </m:r>
                          </m:den>
                        </m:f>
                      </m:e>
                    </m:rad>
                  </m:oMath>
                </a14:m>
                <a:endParaRPr lang="en-US" dirty="0"/>
              </a:p>
              <a:p>
                <a:pPr>
                  <a:buClr>
                    <a:schemeClr val="accent1"/>
                  </a:buClr>
                </a:pPr>
                <a:r>
                  <a:rPr lang="en-US" dirty="0"/>
                  <a:t>From these 2 equations, increasing width decreases the real part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𝐺𝑆</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𝐺𝐷</m:t>
                        </m:r>
                      </m:sub>
                    </m:sSub>
                  </m:oMath>
                </a14:m>
                <a:r>
                  <a:rPr lang="en-US" dirty="0"/>
                  <a:t> depend on the width too.</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2" y="2228003"/>
                <a:ext cx="7926277" cy="4185860"/>
              </a:xfrm>
              <a:blipFill>
                <a:blip r:embed="rId2"/>
                <a:stretch>
                  <a:fillRect l="-307" b="-437"/>
                </a:stretch>
              </a:blipFill>
            </p:spPr>
            <p:txBody>
              <a:bodyPr/>
              <a:lstStyle/>
              <a:p>
                <a:r>
                  <a:rPr lang="en-US">
                    <a:noFill/>
                  </a:rPr>
                  <a:t> </a:t>
                </a:r>
              </a:p>
            </p:txBody>
          </p:sp>
        </mc:Fallback>
      </mc:AlternateContent>
      <p:pic>
        <p:nvPicPr>
          <p:cNvPr id="6" name="Content Placeholder 5"/>
          <p:cNvPicPr>
            <a:picLocks noGrp="1" noChangeAspect="1"/>
          </p:cNvPicPr>
          <p:nvPr>
            <p:ph sz="half" idx="2"/>
          </p:nvPr>
        </p:nvPicPr>
        <p:blipFill>
          <a:blip r:embed="rId3"/>
          <a:stretch>
            <a:fillRect/>
          </a:stretch>
        </p:blipFill>
        <p:spPr>
          <a:xfrm>
            <a:off x="8507457" y="2359720"/>
            <a:ext cx="3684543" cy="2578039"/>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98413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flow cont.</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3" y="2228003"/>
                <a:ext cx="8899064" cy="3924603"/>
              </a:xfrm>
            </p:spPr>
            <p:txBody>
              <a:bodyPr/>
              <a:lstStyle/>
              <a:p>
                <a:pPr>
                  <a:buClr>
                    <a:schemeClr val="accent1"/>
                  </a:buClr>
                </a:pPr>
                <a:r>
                  <a:rPr lang="en-US" dirty="0"/>
                  <a:t>For input matching, it can be done using a degeneration inductor Ls that doesn’t change the real part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𝑍𝑠</m:t>
                        </m:r>
                      </m:e>
                      <m:sub>
                        <m:r>
                          <a:rPr lang="en-US" i="1">
                            <a:latin typeface="Cambria Math" panose="02040503050406030204" pitchFamily="18" charset="0"/>
                          </a:rPr>
                          <m:t>𝑜𝑝𝑡</m:t>
                        </m:r>
                      </m:sub>
                    </m:sSub>
                    <m:r>
                      <a:rPr lang="en-US" b="0" i="0" smtClean="0">
                        <a:latin typeface="Cambria Math" panose="02040503050406030204" pitchFamily="18" charset="0"/>
                      </a:rPr>
                      <m:t> </m:t>
                    </m:r>
                  </m:oMath>
                </a14:m>
                <a:r>
                  <a:rPr lang="en-US" dirty="0"/>
                  <a:t>and remain the NF the same.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m:rPr>
                              <m:nor/>
                            </m:rPr>
                            <a:rPr lang="en-US" dirty="0"/>
                            <m:t>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𝑇</m:t>
                              </m:r>
                            </m:sub>
                          </m:sSub>
                        </m:den>
                      </m:f>
                    </m:oMath>
                  </m:oMathPara>
                </a14:m>
                <a:endParaRPr lang="en-US" b="0" dirty="0"/>
              </a:p>
              <a:p>
                <a:pPr>
                  <a:buClr>
                    <a:schemeClr val="accent1"/>
                  </a:buClr>
                </a:pPr>
                <a:r>
                  <a:rPr lang="en-US" dirty="0"/>
                  <a:t>Selecting a value for Ls from the previous equation can set real part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𝑜</m:t>
                        </m:r>
                      </m:sub>
                    </m:sSub>
                  </m:oMath>
                </a14:m>
                <a:endParaRPr lang="en-US" dirty="0"/>
              </a:p>
              <a:p>
                <a:pPr>
                  <a:buClr>
                    <a:schemeClr val="accent1"/>
                  </a:buClr>
                </a:pPr>
                <a:r>
                  <a:rPr lang="en-US" dirty="0"/>
                  <a:t>For the imaginary part of Zin, this can be done by adding series inductor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oMath>
                </a14:m>
                <a:r>
                  <a:rPr lang="en-US" dirty="0"/>
                  <a:t> to set the imaginary part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𝑖𝑛</m:t>
                        </m:r>
                      </m:sub>
                    </m:sSub>
                  </m:oMath>
                </a14:m>
                <a:r>
                  <a:rPr lang="en-US" dirty="0"/>
                  <a:t> to zero.</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𝐺</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𝑤𝑡</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𝑚𝑒𝑓𝑓</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oMath>
                  </m:oMathPara>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3" y="2228003"/>
                <a:ext cx="8899064" cy="3924603"/>
              </a:xfrm>
              <a:blipFill>
                <a:blip r:embed="rId2"/>
                <a:stretch>
                  <a:fillRect l="-274"/>
                </a:stretch>
              </a:blipFill>
            </p:spPr>
            <p:txBody>
              <a:bodyPr/>
              <a:lstStyle/>
              <a:p>
                <a:r>
                  <a:rPr lang="en-US">
                    <a:noFill/>
                  </a:rPr>
                  <a:t> </a:t>
                </a:r>
              </a:p>
            </p:txBody>
          </p:sp>
        </mc:Fallback>
      </mc:AlternateContent>
      <p:pic>
        <p:nvPicPr>
          <p:cNvPr id="7" name="Content Placeholder 6"/>
          <p:cNvPicPr>
            <a:picLocks noGrp="1" noChangeAspect="1"/>
          </p:cNvPicPr>
          <p:nvPr>
            <p:ph sz="half" idx="2"/>
          </p:nvPr>
        </p:nvPicPr>
        <p:blipFill>
          <a:blip r:embed="rId3"/>
          <a:stretch>
            <a:fillRect/>
          </a:stretch>
        </p:blipFill>
        <p:spPr>
          <a:xfrm>
            <a:off x="9575074" y="2228003"/>
            <a:ext cx="2290937" cy="364951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971800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flow cont.</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81193" y="2505652"/>
                <a:ext cx="8719561" cy="3633047"/>
              </a:xfrm>
            </p:spPr>
            <p:txBody>
              <a:bodyPr>
                <a:normAutofit lnSpcReduction="10000"/>
              </a:bodyPr>
              <a:lstStyle/>
              <a:p>
                <a:pPr>
                  <a:buClr>
                    <a:schemeClr val="accent1"/>
                  </a:buClr>
                </a:pPr>
                <a:r>
                  <a:rPr lang="en-US" dirty="0"/>
                  <a:t>The output impedance of the LNA is usually capacitive with real part &gt; Zo, so the best way for output matching to get high gain is to add shunt inductor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𝐷𝐷</m:t>
                        </m:r>
                      </m:sub>
                    </m:sSub>
                  </m:oMath>
                </a14:m>
                <a:r>
                  <a:rPr lang="en-US" dirty="0"/>
                  <a:t> followed by series cap to the load, this is suitable for biasing and matching simultaneously.</a:t>
                </a:r>
              </a:p>
              <a:p>
                <a:pPr>
                  <a:buClr>
                    <a:schemeClr val="accent1"/>
                  </a:buClr>
                </a:pPr>
                <a:r>
                  <a:rPr lang="en-US" dirty="0"/>
                  <a:t>Note that the series inductor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m:t>
                        </m:r>
                        <m:r>
                          <a:rPr lang="en-US" b="0" i="1" smtClean="0">
                            <a:latin typeface="Cambria Math" panose="02040503050406030204" pitchFamily="18" charset="0"/>
                          </a:rPr>
                          <m:t>1</m:t>
                        </m:r>
                      </m:sub>
                    </m:sSub>
                  </m:oMath>
                </a14:m>
                <a:r>
                  <a:rPr lang="en-US" dirty="0"/>
                  <a:t>acts as a transmission line that absorbs the effect of the parasitics</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𝑔𝑠</m:t>
                        </m:r>
                        <m:r>
                          <a:rPr lang="en-US" b="0" i="1" smtClean="0">
                            <a:latin typeface="Cambria Math" panose="02040503050406030204" pitchFamily="18" charset="0"/>
                          </a:rPr>
                          <m:t>2 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𝑠𝑏</m:t>
                        </m:r>
                        <m:r>
                          <a:rPr lang="en-US" i="1">
                            <a:latin typeface="Cambria Math" panose="02040503050406030204" pitchFamily="18" charset="0"/>
                          </a:rPr>
                          <m:t>2 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𝑑𝑏</m:t>
                        </m:r>
                        <m:r>
                          <a:rPr lang="en-US" b="0" i="1" smtClean="0">
                            <a:latin typeface="Cambria Math" panose="02040503050406030204" pitchFamily="18" charset="0"/>
                          </a:rPr>
                          <m:t>1 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𝑔</m:t>
                        </m:r>
                        <m:r>
                          <a:rPr lang="en-US" b="0" i="1" smtClean="0">
                            <a:latin typeface="Cambria Math" panose="02040503050406030204" pitchFamily="18" charset="0"/>
                          </a:rPr>
                          <m:t>𝑑</m:t>
                        </m:r>
                        <m:r>
                          <a:rPr lang="en-US" b="0" i="1" smtClean="0">
                            <a:latin typeface="Cambria Math" panose="02040503050406030204" pitchFamily="18" charset="0"/>
                          </a:rPr>
                          <m:t>1 </m:t>
                        </m:r>
                      </m:sub>
                    </m:sSub>
                  </m:oMath>
                </a14:m>
                <a:r>
                  <a:rPr lang="en-US" dirty="0"/>
                  <a:t>which helps in extending the bandwidth.</a:t>
                </a:r>
              </a:p>
              <a:p>
                <a:pPr>
                  <a:buClr>
                    <a:schemeClr val="accent1"/>
                  </a:buClr>
                </a:pPr>
                <a:r>
                  <a:rPr lang="en-US" dirty="0"/>
                  <a:t>As the 1 stage is input &amp; output matched so we can directly work of 1 stage and cascade itself automatically with the 1 stage, but some tricks were used to get better response:</a:t>
                </a:r>
              </a:p>
              <a:p>
                <a:pPr lvl="1">
                  <a:buClr>
                    <a:schemeClr val="accent1"/>
                  </a:buClr>
                </a:pPr>
                <a:r>
                  <a:rPr lang="en-US" dirty="0"/>
                  <a:t>We tuned the values of the degeneration inductor of the 2</a:t>
                </a:r>
                <a:r>
                  <a:rPr lang="en-US" baseline="30000" dirty="0"/>
                  <a:t>nd</a:t>
                </a:r>
                <a:r>
                  <a:rPr lang="en-US" dirty="0"/>
                  <a:t> stage to increase the gain and get better output matching as its contribution on the input matching  is small, also a little bit change of the size of the transistors of the 2</a:t>
                </a:r>
                <a:r>
                  <a:rPr lang="en-US" baseline="30000" dirty="0"/>
                  <a:t>nd</a:t>
                </a:r>
                <a:r>
                  <a:rPr lang="en-US" dirty="0"/>
                  <a:t> stage.</a:t>
                </a:r>
              </a:p>
              <a:p>
                <a:pPr lvl="1">
                  <a:buClr>
                    <a:schemeClr val="accent1"/>
                  </a:buClr>
                </a:pPr>
                <a:r>
                  <a:rPr lang="en-US" dirty="0"/>
                  <a:t>We used R C feedback to widen the output matching and flatten the gain, we did it for the  2</a:t>
                </a:r>
                <a:r>
                  <a:rPr lang="en-US" baseline="30000" dirty="0"/>
                  <a:t>nd</a:t>
                </a:r>
                <a:r>
                  <a:rPr lang="en-US" dirty="0"/>
                  <a:t> stage only as the FB increase the NF so we can’t accept this for the 1</a:t>
                </a:r>
                <a:r>
                  <a:rPr lang="en-US" baseline="30000" dirty="0"/>
                  <a:t>st</a:t>
                </a:r>
                <a:r>
                  <a:rPr lang="en-US" dirty="0"/>
                  <a:t> stage.</a:t>
                </a:r>
              </a:p>
              <a:p>
                <a:pPr>
                  <a:buClr>
                    <a:schemeClr val="accent1"/>
                  </a:buClr>
                </a:pPr>
                <a:endParaRPr lang="en-US" dirty="0"/>
              </a:p>
              <a:p>
                <a:pPr marL="0" indent="0">
                  <a:buClr>
                    <a:schemeClr val="accent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81193" y="2505652"/>
                <a:ext cx="8719561" cy="3633047"/>
              </a:xfrm>
              <a:blipFill>
                <a:blip r:embed="rId2"/>
                <a:stretch>
                  <a:fillRect l="-280" t="-9396" r="-97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6"/>
          <p:cNvPicPr>
            <a:picLocks noGrp="1" noChangeAspect="1"/>
          </p:cNvPicPr>
          <p:nvPr>
            <p:ph sz="half" idx="2"/>
          </p:nvPr>
        </p:nvPicPr>
        <p:blipFill>
          <a:blip r:embed="rId3"/>
          <a:stretch>
            <a:fillRect/>
          </a:stretch>
        </p:blipFill>
        <p:spPr>
          <a:xfrm>
            <a:off x="9300754" y="2228002"/>
            <a:ext cx="2310055" cy="3679971"/>
          </a:xfrm>
          <a:prstGeom prst="rect">
            <a:avLst/>
          </a:prstGeom>
        </p:spPr>
      </p:pic>
    </p:spTree>
    <p:extLst>
      <p:ext uri="{BB962C8B-B14F-4D97-AF65-F5344CB8AC3E}">
        <p14:creationId xmlns:p14="http://schemas.microsoft.com/office/powerpoint/2010/main" val="243364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pic>
        <p:nvPicPr>
          <p:cNvPr id="11" name="Content Placeholder 10">
            <a:extLst>
              <a:ext uri="{FF2B5EF4-FFF2-40B4-BE49-F238E27FC236}">
                <a16:creationId xmlns:a16="http://schemas.microsoft.com/office/drawing/2014/main" id="{EB6C8AF5-E18A-65F4-CCED-AC9F3B25A915}"/>
              </a:ext>
            </a:extLst>
          </p:cNvPr>
          <p:cNvPicPr>
            <a:picLocks noGrp="1" noChangeAspect="1"/>
          </p:cNvPicPr>
          <p:nvPr>
            <p:ph sz="half" idx="2"/>
          </p:nvPr>
        </p:nvPicPr>
        <p:blipFill>
          <a:blip r:embed="rId2"/>
          <a:stretch>
            <a:fillRect/>
          </a:stretch>
        </p:blipFill>
        <p:spPr>
          <a:xfrm>
            <a:off x="6188075" y="2438400"/>
            <a:ext cx="5422900" cy="3192780"/>
          </a:xfrm>
        </p:spPr>
      </p:pic>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The shown figure shows the testbench used to characterize the MOSFET and choose initial values for the components</a:t>
            </a:r>
          </a:p>
        </p:txBody>
      </p:sp>
    </p:spTree>
    <p:extLst>
      <p:ext uri="{BB962C8B-B14F-4D97-AF65-F5344CB8AC3E}">
        <p14:creationId xmlns:p14="http://schemas.microsoft.com/office/powerpoint/2010/main" val="2109756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1"/>
              </a:buClr>
            </a:pPr>
            <a:r>
              <a:rPr lang="en-US" dirty="0"/>
              <a:t>Design steps on virtuoso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
        <p:nvSpPr>
          <p:cNvPr id="9" name="Content Placeholder 8">
            <a:extLst>
              <a:ext uri="{FF2B5EF4-FFF2-40B4-BE49-F238E27FC236}">
                <a16:creationId xmlns:a16="http://schemas.microsoft.com/office/drawing/2014/main" id="{DA3C05AA-67FC-D115-D1FE-244CE116614A}"/>
              </a:ext>
            </a:extLst>
          </p:cNvPr>
          <p:cNvSpPr>
            <a:spLocks noGrp="1"/>
          </p:cNvSpPr>
          <p:nvPr>
            <p:ph sz="half" idx="1"/>
          </p:nvPr>
        </p:nvSpPr>
        <p:spPr/>
        <p:txBody>
          <a:bodyPr/>
          <a:lstStyle/>
          <a:p>
            <a:pPr>
              <a:buClr>
                <a:schemeClr val="accent1"/>
              </a:buClr>
            </a:pPr>
            <a:r>
              <a:rPr lang="en-US" dirty="0"/>
              <a:t>We then decided the optimum current density that corresponds to the minimum NF.</a:t>
            </a:r>
          </a:p>
        </p:txBody>
      </p:sp>
      <p:pic>
        <p:nvPicPr>
          <p:cNvPr id="7" name="Content Placeholder 6">
            <a:extLst>
              <a:ext uri="{FF2B5EF4-FFF2-40B4-BE49-F238E27FC236}">
                <a16:creationId xmlns:a16="http://schemas.microsoft.com/office/drawing/2014/main" id="{709F5589-9D8B-D034-E431-832355DE329D}"/>
              </a:ext>
            </a:extLst>
          </p:cNvPr>
          <p:cNvPicPr>
            <a:picLocks noGrp="1" noChangeAspect="1"/>
          </p:cNvPicPr>
          <p:nvPr>
            <p:ph sz="half" idx="2"/>
          </p:nvPr>
        </p:nvPicPr>
        <p:blipFill>
          <a:blip r:embed="rId2"/>
          <a:stretch>
            <a:fillRect/>
          </a:stretch>
        </p:blipFill>
        <p:spPr>
          <a:xfrm>
            <a:off x="6188075" y="2312749"/>
            <a:ext cx="5422900" cy="3462815"/>
          </a:xfrm>
        </p:spPr>
      </p:pic>
    </p:spTree>
    <p:extLst>
      <p:ext uri="{BB962C8B-B14F-4D97-AF65-F5344CB8AC3E}">
        <p14:creationId xmlns:p14="http://schemas.microsoft.com/office/powerpoint/2010/main" val="409944841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765</TotalTime>
  <Words>2505</Words>
  <Application>Microsoft Office PowerPoint</Application>
  <PresentationFormat>Widescreen</PresentationFormat>
  <Paragraphs>252</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Cambria Math</vt:lpstr>
      <vt:lpstr>Corbel</vt:lpstr>
      <vt:lpstr>Gill Sans MT</vt:lpstr>
      <vt:lpstr>Wingdings 2</vt:lpstr>
      <vt:lpstr>Dividend</vt:lpstr>
      <vt:lpstr> Low noise amplifier(LNA)</vt:lpstr>
      <vt:lpstr>agenda</vt:lpstr>
      <vt:lpstr>Why  we need LNA at the receiver?!</vt:lpstr>
      <vt:lpstr>LNA architecture used</vt:lpstr>
      <vt:lpstr>Technical flow</vt:lpstr>
      <vt:lpstr>Technical flow cont.</vt:lpstr>
      <vt:lpstr>Technical flow cont.</vt:lpstr>
      <vt:lpstr>Design steps on virtuoso</vt:lpstr>
      <vt:lpstr>Design steps on virtuoso</vt:lpstr>
      <vt:lpstr>Design steps on virtuoso</vt:lpstr>
      <vt:lpstr>Design steps on virtuoso</vt:lpstr>
      <vt:lpstr>Design steps on virtuoso</vt:lpstr>
      <vt:lpstr>Design steps on virtuoso</vt:lpstr>
      <vt:lpstr>Design steps on virtuoso</vt:lpstr>
      <vt:lpstr>Design steps on virtuoso</vt:lpstr>
      <vt:lpstr>Test-bench review</vt:lpstr>
      <vt:lpstr>PowerPoint Presentation</vt:lpstr>
      <vt:lpstr>Dc operating point</vt:lpstr>
      <vt:lpstr>PowerPoint Presentation</vt:lpstr>
      <vt:lpstr>S-parameters setup</vt:lpstr>
      <vt:lpstr>Results &amp;&amp; comments</vt:lpstr>
      <vt:lpstr>Results &amp;&amp; comments</vt:lpstr>
      <vt:lpstr>Results &amp;&amp; comments</vt:lpstr>
      <vt:lpstr>Results &amp;&amp; comments</vt:lpstr>
      <vt:lpstr>Results &amp;&amp; comments</vt:lpstr>
      <vt:lpstr>Results &amp;&amp; comments</vt:lpstr>
      <vt:lpstr>Results &amp;&amp; comments</vt:lpstr>
      <vt:lpstr>P1dB setup</vt:lpstr>
      <vt:lpstr>Results &amp;&amp; comments</vt:lpstr>
      <vt:lpstr>Linearity setup</vt:lpstr>
      <vt:lpstr>PowerPoint Presentation</vt:lpstr>
      <vt:lpstr>Results &amp;&amp; comments</vt:lpstr>
      <vt:lpstr>Corner setup</vt:lpstr>
      <vt:lpstr>Final results</vt:lpstr>
      <vt:lpstr>Final results</vt:lpstr>
      <vt:lpstr>Final results</vt:lpstr>
      <vt:lpstr>Final results</vt:lpstr>
      <vt:lpstr>Final results</vt:lpstr>
      <vt:lpstr>Final results</vt:lpstr>
      <vt:lpstr>Final results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khaled ahmed</cp:lastModifiedBy>
  <cp:revision>92</cp:revision>
  <dcterms:created xsi:type="dcterms:W3CDTF">2023-04-11T14:23:18Z</dcterms:created>
  <dcterms:modified xsi:type="dcterms:W3CDTF">2023-05-15T14:51:50Z</dcterms:modified>
</cp:coreProperties>
</file>